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169.jpeg" ContentType="image/jpeg"/>
  <Override PartName="/ppt/media/image167.jpeg" ContentType="image/jpeg"/>
  <Override PartName="/ppt/media/image74.png" ContentType="image/png"/>
  <Override PartName="/ppt/media/image73.png" ContentType="image/png"/>
  <Override PartName="/ppt/media/image72.png" ContentType="image/png"/>
  <Override PartName="/ppt/media/image168.png" ContentType="image/png"/>
  <Override PartName="/ppt/media/image70.png" ContentType="image/png"/>
  <Override PartName="/ppt/media/image65.png" ContentType="image/png"/>
  <Override PartName="/ppt/media/image64.png" ContentType="image/png"/>
  <Override PartName="/ppt/media/image59.png" ContentType="image/png"/>
  <Override PartName="/ppt/media/image54.jpeg" ContentType="image/jpe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98.jpeg" ContentType="image/jpeg"/>
  <Override PartName="/ppt/media/image76.png" ContentType="image/png"/>
  <Override PartName="/ppt/media/image71.jpeg" ContentType="image/jpeg"/>
  <Override PartName="/ppt/media/image160.png" ContentType="image/png"/>
  <Override PartName="/ppt/media/image75.png" ContentType="image/png"/>
  <Override PartName="/ppt/media/image50.png" ContentType="image/png"/>
  <Override PartName="/ppt/media/image48.png" ContentType="image/png"/>
  <Override PartName="/ppt/media/image47.jpeg" ContentType="image/jpeg"/>
  <Override PartName="/ppt/media/image44.png" ContentType="image/png"/>
  <Override PartName="/ppt/media/image153.png" ContentType="image/png"/>
  <Override PartName="/ppt/media/image17.jpeg" ContentType="image/jpeg"/>
  <Override PartName="/ppt/media/image152.png" ContentType="image/png"/>
  <Override PartName="/ppt/media/image67.png" ContentType="image/png"/>
  <Override PartName="/ppt/media/image141.jpeg" ContentType="image/jpeg"/>
  <Override PartName="/ppt/media/image42.png" ContentType="image/png"/>
  <Override PartName="/ppt/media/image41.png" ContentType="image/png"/>
  <Override PartName="/ppt/media/image150.png" ContentType="image/png"/>
  <Override PartName="/ppt/media/image40.jpeg" ContentType="image/jpeg"/>
  <Override PartName="/ppt/media/image38.png" ContentType="image/png"/>
  <Override PartName="/ppt/media/image28.jpeg" ContentType="image/jpeg"/>
  <Override PartName="/ppt/media/image147.png" ContentType="image/png"/>
  <Override PartName="/ppt/media/image124.png" ContentType="image/png"/>
  <Override PartName="/ppt/media/image39.png" ContentType="image/png"/>
  <Override PartName="/ppt/media/image14.png" ContentType="image/png"/>
  <Override PartName="/ppt/media/image123.png" ContentType="image/png"/>
  <Override PartName="/ppt/media/image37.png" ContentType="image/png"/>
  <Override PartName="/ppt/media/image3.jpeg" ContentType="image/jpeg"/>
  <Override PartName="/ppt/media/image146.png" ContentType="image/png"/>
  <Override PartName="/ppt/media/image12.png" ContentType="image/png"/>
  <Override PartName="/ppt/media/image121.png" ContentType="image/png"/>
  <Override PartName="/ppt/media/image2.jpeg" ContentType="image/jpeg"/>
  <Override PartName="/ppt/media/image27.png" ContentType="image/png"/>
  <Override PartName="/ppt/media/image171.jpeg" ContentType="image/jpeg"/>
  <Override PartName="/ppt/media/image110.jpeg" ContentType="image/jpeg"/>
  <Override PartName="/ppt/media/image136.png" ContentType="image/png"/>
  <Override PartName="/ppt/media/image5.jpeg" ContentType="image/jpeg"/>
  <Override PartName="/ppt/media/image5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46.png" ContentType="image/png"/>
  <Override PartName="/ppt/media/image97.png" ContentType="image/png"/>
  <Override PartName="/ppt/media/image115.png" ContentType="image/png"/>
  <Override PartName="/ppt/media/image130.png" ContentType="image/png"/>
  <Override PartName="/ppt/media/image22.png" ContentType="image/png"/>
  <Override PartName="/ppt/media/image49.png" ContentType="image/png"/>
  <Override PartName="/ppt/media/image60.png" ContentType="image/png"/>
  <Override PartName="/ppt/media/image158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29.png" ContentType="image/png"/>
  <Override PartName="/ppt/media/image138.png" ContentType="image/png"/>
  <Override PartName="/ppt/media/image104.jpeg" ContentType="image/jpeg"/>
  <Override PartName="/ppt/media/image128.png" ContentType="image/png"/>
  <Override PartName="/ppt/media/image30.png" ContentType="image/png"/>
  <Override PartName="/ppt/media/image56.png" ContentType="image/png"/>
  <Override PartName="/ppt/media/image15.png" ContentType="image/png"/>
  <Override PartName="/ppt/media/image135.jpeg" ContentType="image/jpeg"/>
  <Override PartName="/ppt/media/image140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137.jpeg" ContentType="image/jpe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3.jpeg" ContentType="image/jpeg"/>
  <Override PartName="/ppt/media/image62.png" ContentType="image/png"/>
  <Override PartName="/ppt/media/image88.png" ContentType="image/png"/>
  <Override PartName="/ppt/media/image106.png" ContentType="image/png"/>
  <Override PartName="/ppt/media/image8.png" ContentType="image/png"/>
  <Override PartName="/ppt/media/image63.jpeg" ContentType="image/jpeg"/>
  <Override PartName="/ppt/media/image107.png" ContentType="image/png"/>
  <Override PartName="/ppt/media/image61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43.png" ContentType="image/png"/>
  <Override PartName="/ppt/media/image143.jpeg" ContentType="image/jpe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.jpeg" ContentType="image/jpeg"/>
  <Override PartName="/ppt/media/image170.jpeg" ContentType="image/jpeg"/>
  <Override PartName="/ppt/media/image126.png" ContentType="image/png"/>
  <Override PartName="/ppt/media/image23.jpeg" ContentType="image/jpeg"/>
  <Override PartName="/ppt/media/image79.png" ContentType="image/png"/>
  <Override PartName="/ppt/media/image16.png" ContentType="image/png"/>
  <Override PartName="/ppt/media/image125.png" ContentType="image/png"/>
  <Override PartName="/ppt/media/image69.png" ContentType="image/png"/>
  <Override PartName="/ppt/media/image7.png" ContentType="image/png"/>
  <Override PartName="/ppt/media/image131.jpeg" ContentType="image/jpeg"/>
  <Override PartName="/ppt/media/image145.jpeg" ContentType="image/jpeg"/>
  <Override PartName="/ppt/media/image142.png" ContentType="image/png"/>
  <Override PartName="/ppt/media/image34.jpeg" ContentType="image/jpeg"/>
  <Override PartName="/ppt/media/image81.png" ContentType="image/png"/>
  <Override PartName="/ppt/media/image82.png" ContentType="image/png"/>
  <Override PartName="/ppt/media/image100.png" ContentType="image/png"/>
  <Override PartName="/ppt/media/image83.png" ContentType="image/png"/>
  <Override PartName="/ppt/media/image101.png" ContentType="image/png"/>
  <Override PartName="/ppt/media/image84.png" ContentType="image/png"/>
  <Override PartName="/ppt/media/image102.png" ContentType="image/png"/>
  <Override PartName="/ppt/media/image86.png" ContentType="image/png"/>
  <Override PartName="/ppt/media/image9.jpeg" ContentType="image/jpeg"/>
  <Override PartName="/ppt/media/image89.jpeg" ContentType="image/jpeg"/>
  <Override PartName="/ppt/media/image90.png" ContentType="image/png"/>
  <Override PartName="/ppt/media/image91.png" ContentType="image/png"/>
  <Override PartName="/ppt/media/image92.png" ContentType="image/png"/>
  <Override PartName="/ppt/media/image148.jpeg" ContentType="image/jpeg"/>
  <Override PartName="/ppt/media/image93.png" ContentType="image/png"/>
  <Override PartName="/ppt/media/image111.png" ContentType="image/png"/>
  <Override PartName="/ppt/media/image94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55.png" ContentType="image/png"/>
  <Override PartName="/ppt/media/image139.jpeg" ContentType="image/jpeg"/>
  <Override PartName="/ppt/media/image99.png" ContentType="image/png"/>
  <Override PartName="/ppt/media/image10.png" ContentType="image/png"/>
  <Override PartName="/ppt/media/image108.png" ContentType="image/png"/>
  <Override PartName="/ppt/media/image11.png" ContentType="image/png"/>
  <Override PartName="/ppt/media/image109.png" ContentType="image/png"/>
  <Override PartName="/ppt/media/image116.png" ContentType="image/png"/>
  <Override PartName="/ppt/media/image112.png" ContentType="image/png"/>
  <Override PartName="/ppt/media/image117.jpeg" ContentType="image/jpe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2.png" ContentType="image/png"/>
  <Override PartName="/ppt/media/image127.jpeg" ContentType="image/jpeg"/>
  <Override PartName="/ppt/media/image31.png" ContentType="image/png"/>
  <Override PartName="/ppt/media/image129.png" ContentType="image/png"/>
  <Override PartName="/ppt/media/image132.png" ContentType="image/png"/>
  <Override PartName="/ppt/media/image51.png" ContentType="image/png"/>
  <Override PartName="/ppt/media/image149.png" ContentType="image/png"/>
  <Override PartName="/ppt/media/image151.jpeg" ContentType="image/jpeg"/>
  <Override PartName="/ppt/media/image165.jpeg" ContentType="image/jpeg"/>
  <Override PartName="/ppt/media/image154.jpeg" ContentType="image/jpeg"/>
  <Override PartName="/ppt/media/image155.jpeg" ContentType="image/jpeg"/>
  <Override PartName="/ppt/media/image156.png" ContentType="image/png"/>
  <Override PartName="/ppt/media/image157.jpeg" ContentType="image/jpeg"/>
  <Override PartName="/ppt/media/image159.jpeg" ContentType="image/jpeg"/>
  <Override PartName="/ppt/media/image161.jpeg" ContentType="image/jpeg"/>
  <Override PartName="/ppt/media/image163.jpeg" ContentType="image/jpeg"/>
  <Override PartName="/ppt/media/image164.jpeg" ContentType="image/jpeg"/>
  <Override PartName="/ppt/media/image80.jpeg" ContentType="image/jpeg"/>
  <Override PartName="/ppt/media/image166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000" spc="-1" strike="noStrike">
              <a:latin typeface="Ubuntu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Ubuntu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291A3D4-81A1-48F9-83D4-3E4D75B451A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000" spc="-1" strike="noStrike">
                <a:latin typeface="Ubuntu"/>
              </a:rPr>
              <a:t>Click to edit the title text format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Click to edit the outline text format</a:t>
            </a:r>
            <a:endParaRPr b="0" lang="en-US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Ubuntu"/>
              </a:rPr>
              <a:t>Second Outline Level</a:t>
            </a:r>
            <a:endParaRPr b="0" lang="en-US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Ubuntu"/>
              </a:rPr>
              <a:t>Third Outline Level</a:t>
            </a:r>
            <a:endParaRPr b="0" lang="en-US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Fourth Outline Level</a:t>
            </a:r>
            <a:endParaRPr b="0" lang="en-US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Ubuntu"/>
              </a:rPr>
              <a:t>Fifth Outline Level</a:t>
            </a:r>
            <a:endParaRPr b="0" lang="en-US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Sixth Outline Level</a:t>
            </a:r>
            <a:endParaRPr b="0" lang="en-US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Seventh Outline Level</a:t>
            </a:r>
            <a:endParaRPr b="0" lang="en-US" sz="2000" spc="-1" strike="noStrike">
              <a:latin typeface="Ubuntu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Ubuntu"/>
              </a:rPr>
              <a:t>03/06/2017</a:t>
            </a:r>
            <a:endParaRPr b="0" lang="en-US" sz="1400" spc="-1" strike="noStrike">
              <a:latin typeface="Ubuntu"/>
            </a:endParaRPr>
          </a:p>
          <a:p>
            <a:r>
              <a:rPr b="0" lang="en-US" sz="1400" spc="-1" strike="noStrike">
                <a:latin typeface="Ubuntu"/>
              </a:rPr>
              <a:t>Northwestern University</a:t>
            </a:r>
            <a:r>
              <a:rPr b="0" lang="en-US" sz="1400" spc="-1" strike="noStrike">
                <a:latin typeface="Ubuntu"/>
              </a:rPr>
              <a:t>	</a:t>
            </a:r>
            <a:endParaRPr b="0" lang="en-US" sz="1400" spc="-1" strike="noStrike">
              <a:latin typeface="Ubuntu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Ubuntu"/>
              </a:rPr>
              <a:t>G-tensors in a relativistic</a:t>
            </a:r>
            <a:endParaRPr b="0" lang="en-US" sz="1400" spc="-1" strike="noStrike">
              <a:latin typeface="Times New Roman"/>
            </a:endParaRPr>
          </a:p>
          <a:p>
            <a:pPr algn="ctr"/>
            <a:r>
              <a:rPr b="0" lang="en-US" sz="1400" spc="-1" strike="noStrike">
                <a:latin typeface="Ubuntu"/>
              </a:rPr>
              <a:t>framework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00F70FA-696B-4150-AFB0-74A22880D56A}" type="slidenum">
              <a:rPr b="0" lang="en-US" sz="1400" spc="-1" strike="noStrike">
                <a:latin typeface="Ubuntu"/>
              </a:rPr>
              <a:t>&lt;number&gt;</a:t>
            </a:fld>
            <a:r>
              <a:rPr b="0" lang="en-US" sz="1400" spc="-1" strike="noStrike">
                <a:latin typeface="Ubuntu"/>
              </a:rPr>
              <a:t>/</a:t>
            </a:r>
            <a:fld id="{62215A8E-4E0C-42A3-A040-FC710DA8358C}" type="slidecount">
              <a:rPr b="0" lang="en-US" sz="1400" spc="-1" strike="noStrike">
                <a:latin typeface="Ubuntu"/>
              </a:rPr>
              <a:t>39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en-US" sz="1800" spc="-1" strike="noStrike">
                <a:latin typeface="Ubuntu"/>
              </a:rPr>
              <a:t>LOGO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000" spc="-1" strike="noStrike">
                <a:latin typeface="Ubuntu"/>
              </a:rPr>
              <a:t>Click to edit the title text format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Click to edit the outline text format</a:t>
            </a:r>
            <a:endParaRPr b="0" lang="en-US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Ubuntu"/>
              </a:rPr>
              <a:t>Second Outline Level</a:t>
            </a:r>
            <a:endParaRPr b="0" lang="en-US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Ubuntu"/>
              </a:rPr>
              <a:t>Third Outline Level</a:t>
            </a:r>
            <a:endParaRPr b="0" lang="en-US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Fourth Outline Level</a:t>
            </a:r>
            <a:endParaRPr b="0" lang="en-US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Ubuntu"/>
              </a:rPr>
              <a:t>Fifth Outline Level</a:t>
            </a:r>
            <a:endParaRPr b="0" lang="en-US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Sixth Outline Level</a:t>
            </a:r>
            <a:endParaRPr b="0" lang="en-US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Seventh Outline Level</a:t>
            </a:r>
            <a:endParaRPr b="0" lang="en-US" sz="2000" spc="-1" strike="noStrike">
              <a:latin typeface="Ubuntu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Ubuntu"/>
              </a:rPr>
              <a:t>03/06/2017</a:t>
            </a:r>
            <a:endParaRPr b="0" lang="en-US" sz="1400" spc="-1" strike="noStrike">
              <a:latin typeface="Ubuntu"/>
            </a:endParaRPr>
          </a:p>
          <a:p>
            <a:r>
              <a:rPr b="0" lang="en-US" sz="1400" spc="-1" strike="noStrike">
                <a:latin typeface="Ubuntu"/>
              </a:rPr>
              <a:t>Northwestern University</a:t>
            </a:r>
            <a:endParaRPr b="0" lang="en-US" sz="1400" spc="-1" strike="noStrike">
              <a:latin typeface="Ubuntu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5BD2727-029D-4C35-B743-AC81A90321C9}" type="slidenum">
              <a:rPr b="0" lang="en-US" sz="1400" spc="-1" strike="noStrike">
                <a:latin typeface="Ubuntu"/>
              </a:rPr>
              <a:t>&lt;number&gt;</a:t>
            </a:fld>
            <a:r>
              <a:rPr b="0" lang="en-US" sz="1400" spc="-1" strike="noStrike">
                <a:latin typeface="Ubuntu"/>
              </a:rPr>
              <a:t>/</a:t>
            </a:r>
            <a:fld id="{1612A500-A9FD-42FC-B3F4-35CEE4B63065}" type="slidecount">
              <a:rPr b="0" lang="en-US" sz="1400" spc="-1" strike="noStrike">
                <a:latin typeface="Ubuntu"/>
              </a:rPr>
              <a:t>39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Shape 7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en-US" sz="1800" spc="-1" strike="noStrike">
                <a:latin typeface="Ubuntu"/>
              </a:rPr>
              <a:t>LOGO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TextShape 8"/>
          <p:cNvSpPr txBox="1"/>
          <p:nvPr/>
        </p:nvSpPr>
        <p:spPr>
          <a:xfrm>
            <a:off x="344772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en-US" sz="1400" spc="-1" strike="noStrike">
                <a:latin typeface="Ubuntu"/>
              </a:rPr>
              <a:t>G-tensors in a relativistic</a:t>
            </a:r>
            <a:endParaRPr b="0" lang="en-US" sz="1400" spc="-1" strike="noStrike">
              <a:latin typeface="Times New Roman"/>
            </a:endParaRPr>
          </a:p>
          <a:p>
            <a:pPr algn="ctr"/>
            <a:r>
              <a:rPr b="0" lang="en-US" sz="1400" spc="-1" strike="noStrike">
                <a:latin typeface="Ubuntu"/>
              </a:rPr>
              <a:t>framework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3000" spc="-1" strike="noStrike">
                <a:latin typeface="Ubuntu"/>
              </a:rPr>
              <a:t>Click to edit the title text format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Click to edit the outline text format</a:t>
            </a:r>
            <a:endParaRPr b="0" lang="en-US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Ubuntu"/>
              </a:rPr>
              <a:t>Second Outline Level</a:t>
            </a:r>
            <a:endParaRPr b="0" lang="en-US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latin typeface="Ubuntu"/>
              </a:rPr>
              <a:t>Third Outline Level</a:t>
            </a:r>
            <a:endParaRPr b="0" lang="en-US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Fourth Outline Level</a:t>
            </a:r>
            <a:endParaRPr b="0" lang="en-US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Ubuntu"/>
              </a:rPr>
              <a:t>Fifth Outline Level</a:t>
            </a:r>
            <a:endParaRPr b="0" lang="en-US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Sixth Outline Level</a:t>
            </a:r>
            <a:endParaRPr b="0" lang="en-US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Seventh Outline Level</a:t>
            </a:r>
            <a:endParaRPr b="0" lang="en-US" sz="2000" spc="-1" strike="noStrike">
              <a:latin typeface="Ubuntu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49070450-7884-47FC-825D-547F1731F5BF}" type="slidenum">
              <a:rPr b="0" lang="en-US" sz="1400" spc="-1" strike="noStrike">
                <a:latin typeface="Ubuntu"/>
              </a:rPr>
              <a:t>&lt;number&gt;</a:t>
            </a:fld>
            <a:r>
              <a:rPr b="0" lang="en-US" sz="1400" spc="-1" strike="noStrike">
                <a:latin typeface="Ubuntu"/>
              </a:rPr>
              <a:t>/</a:t>
            </a:r>
            <a:fld id="{36FEF990-837F-4F11-903A-3B54614F5E8A}" type="slidecount">
              <a:rPr b="0" lang="en-US" sz="1400" spc="-1" strike="noStrike">
                <a:latin typeface="Ubuntu"/>
              </a:rPr>
              <a:t>39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Shape 6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en-US" sz="1800" spc="-1" strike="noStrike">
                <a:latin typeface="Ubuntu"/>
              </a:rPr>
              <a:t>LOGO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5" name="TextShape 7"/>
          <p:cNvSpPr txBox="1"/>
          <p:nvPr/>
        </p:nvSpPr>
        <p:spPr>
          <a:xfrm>
            <a:off x="504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1400" spc="-1" strike="noStrike">
                <a:latin typeface="Ubuntu"/>
              </a:rPr>
              <a:t>03/06/2017</a:t>
            </a:r>
            <a:endParaRPr b="0" lang="en-US" sz="1400" spc="-1" strike="noStrike">
              <a:latin typeface="Times New Roman"/>
            </a:endParaRPr>
          </a:p>
          <a:p>
            <a:r>
              <a:rPr b="0" lang="en-US" sz="1400" spc="-1" strike="noStrike">
                <a:latin typeface="Ubuntu"/>
              </a:rPr>
              <a:t>Northwestern University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png"/><Relationship Id="rId10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7.jpe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7.jpeg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5.jpeg"/><Relationship Id="rId2" Type="http://schemas.openxmlformats.org/officeDocument/2006/relationships/image" Target="../media/image136.png"/><Relationship Id="rId3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37.jpeg"/><Relationship Id="rId2" Type="http://schemas.openxmlformats.org/officeDocument/2006/relationships/image" Target="../media/image138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39.jpe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1.jpe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jpe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jpeg"/><Relationship Id="rId4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jpeg"/><Relationship Id="rId4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jpe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5.jpeg"/><Relationship Id="rId2" Type="http://schemas.openxmlformats.org/officeDocument/2006/relationships/image" Target="../media/image156.pn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image" Target="../media/image158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9.jpeg"/><Relationship Id="rId2" Type="http://schemas.openxmlformats.org/officeDocument/2006/relationships/image" Target="../media/image160.png"/><Relationship Id="rId3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1.jpe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3.jpe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4.jpe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65.jpeg"/><Relationship Id="rId2" Type="http://schemas.openxmlformats.org/officeDocument/2006/relationships/image" Target="../media/image166.jpeg"/><Relationship Id="rId3" Type="http://schemas.openxmlformats.org/officeDocument/2006/relationships/image" Target="../media/image167.jpeg"/><Relationship Id="rId4" Type="http://schemas.openxmlformats.org/officeDocument/2006/relationships/image" Target="../media/image168.png"/><Relationship Id="rId5" Type="http://schemas.openxmlformats.org/officeDocument/2006/relationships/image" Target="../media/image169.jpeg"/><Relationship Id="rId6" Type="http://schemas.openxmlformats.org/officeDocument/2006/relationships/image" Target="../media/image170.jpeg"/><Relationship Id="rId7" Type="http://schemas.openxmlformats.org/officeDocument/2006/relationships/image" Target="../media/image171.jpeg"/><Relationship Id="rId8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latin typeface="Ubuntu"/>
              </a:rPr>
              <a:t>Topics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576000" y="1584000"/>
            <a:ext cx="89650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1) Nuclear spin-spin coupling in paramagnetic systems.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2) Obtaining g-tensors from unrestricted determinants.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Ubuntu"/>
              </a:rPr>
              <a:t>3) G-tensor theory for strong spin-orbit coupling.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58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261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63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64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65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66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67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68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9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272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273" name="" descr="28§display§\hat{H}= \hat{H}_{0}+\lambda\hat{H}_{SO}§png§600§FALSE§"/>
          <p:cNvPicPr/>
          <p:nvPr/>
        </p:nvPicPr>
        <p:blipFill>
          <a:blip r:embed="rId5"/>
          <a:stretch/>
        </p:blipFill>
        <p:spPr>
          <a:xfrm>
            <a:off x="1985040" y="6278400"/>
            <a:ext cx="2456640" cy="380160"/>
          </a:xfrm>
          <a:prstGeom prst="rect">
            <a:avLst/>
          </a:prstGeom>
          <a:ln>
            <a:noFill/>
          </a:ln>
        </p:spPr>
      </p:pic>
      <p:sp>
        <p:nvSpPr>
          <p:cNvPr id="274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" descr="28§display§\delta g^{s}_{xx}§png§600§FALSE§"/>
          <p:cNvPicPr/>
          <p:nvPr/>
        </p:nvPicPr>
        <p:blipFill>
          <a:blip r:embed="rId6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280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82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83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84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85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86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87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8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291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292" name="" descr="28§display§g^{s}_{xx}=\langle \Psi_{x} | \hat{S}_{x} | \Psi_{x} \rangle§png§600§FALSE§"/>
          <p:cNvPicPr/>
          <p:nvPr/>
        </p:nvPicPr>
        <p:blipFill>
          <a:blip r:embed="rId5"/>
          <a:stretch/>
        </p:blipFill>
        <p:spPr>
          <a:xfrm>
            <a:off x="6400800" y="2338560"/>
            <a:ext cx="2696400" cy="427320"/>
          </a:xfrm>
          <a:prstGeom prst="rect">
            <a:avLst/>
          </a:prstGeom>
          <a:ln>
            <a:noFill/>
          </a:ln>
        </p:spPr>
      </p:pic>
      <p:pic>
        <p:nvPicPr>
          <p:cNvPr id="293" name="" descr="28§display§\hat{H}= \hat{H}_{0}+\lambda\hat{H}_{SO}§png§600§FALSE§"/>
          <p:cNvPicPr/>
          <p:nvPr/>
        </p:nvPicPr>
        <p:blipFill>
          <a:blip r:embed="rId6"/>
          <a:stretch/>
        </p:blipFill>
        <p:spPr>
          <a:xfrm>
            <a:off x="1985040" y="6278400"/>
            <a:ext cx="2456640" cy="380160"/>
          </a:xfrm>
          <a:prstGeom prst="rect">
            <a:avLst/>
          </a:prstGeom>
          <a:ln>
            <a:noFill/>
          </a:ln>
        </p:spPr>
      </p:pic>
      <p:sp>
        <p:nvSpPr>
          <p:cNvPr id="294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5" name="" descr="28§display§\delta g^{s}_{xx}§png§600§FALSE§"/>
          <p:cNvPicPr/>
          <p:nvPr/>
        </p:nvPicPr>
        <p:blipFill>
          <a:blip r:embed="rId7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300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02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3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4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05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6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07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8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0" name="TextShape 13"/>
          <p:cNvSpPr txBox="1"/>
          <p:nvPr/>
        </p:nvSpPr>
        <p:spPr>
          <a:xfrm>
            <a:off x="5688720" y="2651040"/>
            <a:ext cx="2593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No 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1" name="Line 14"/>
          <p:cNvSpPr/>
          <p:nvPr/>
        </p:nvSpPr>
        <p:spPr>
          <a:xfrm flipH="1">
            <a:off x="5231520" y="290592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313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314" name="" descr="28§display§\hat{H}= \hat{H}_{0}+\lambda\hat{H}_{SO}§png§600§FALSE§"/>
          <p:cNvPicPr/>
          <p:nvPr/>
        </p:nvPicPr>
        <p:blipFill>
          <a:blip r:embed="rId5"/>
          <a:stretch/>
        </p:blipFill>
        <p:spPr>
          <a:xfrm>
            <a:off x="1949040" y="6264360"/>
            <a:ext cx="2548080" cy="394200"/>
          </a:xfrm>
          <a:prstGeom prst="rect">
            <a:avLst/>
          </a:prstGeom>
          <a:ln>
            <a:noFill/>
          </a:ln>
        </p:spPr>
      </p:pic>
      <p:sp>
        <p:nvSpPr>
          <p:cNvPr id="315" name="TextShape 15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6" name="" descr="28§display§\langle \Psi_{x} | \hat{S}_{x} | \Psi_{x} \rangle§png§600§FALSE§"/>
          <p:cNvPicPr/>
          <p:nvPr/>
        </p:nvPicPr>
        <p:blipFill>
          <a:blip r:embed="rId6"/>
          <a:stretch/>
        </p:blipFill>
        <p:spPr>
          <a:xfrm>
            <a:off x="5315040" y="359496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317" name="" descr="28§display§\delta g^{s}_{xx}§png§600§FALSE§"/>
          <p:cNvPicPr/>
          <p:nvPr/>
        </p:nvPicPr>
        <p:blipFill>
          <a:blip r:embed="rId7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322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24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5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6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27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8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29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" descr="28§display§g^{s}_{xx}=\Re e[\langle \Psi_{z} | \hat{S}_{x} | \overline{\Psi}_{z} \rangle]§png§600§FALSE§"/>
          <p:cNvPicPr/>
          <p:nvPr/>
        </p:nvPicPr>
        <p:blipFill>
          <a:blip r:embed="rId3"/>
          <a:stretch/>
        </p:blipFill>
        <p:spPr>
          <a:xfrm>
            <a:off x="5775480" y="2224440"/>
            <a:ext cx="3277080" cy="42732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4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334" name="" descr="28§display§\lambda§png§600§FALSE§"/>
          <p:cNvPicPr/>
          <p:nvPr/>
        </p:nvPicPr>
        <p:blipFill>
          <a:blip r:embed="rId5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335" name="" descr="28§display§\langle \Psi_{x} | \hat{S}_{x} | \Psi_{x} \rangle§png§600§FALSE§"/>
          <p:cNvPicPr/>
          <p:nvPr/>
        </p:nvPicPr>
        <p:blipFill>
          <a:blip r:embed="rId6"/>
          <a:stretch/>
        </p:blipFill>
        <p:spPr>
          <a:xfrm>
            <a:off x="5315040" y="3594960"/>
            <a:ext cx="1288440" cy="322920"/>
          </a:xfrm>
          <a:prstGeom prst="rect">
            <a:avLst/>
          </a:prstGeom>
          <a:ln>
            <a:noFill/>
          </a:ln>
        </p:spPr>
      </p:pic>
      <p:sp>
        <p:nvSpPr>
          <p:cNvPr id="336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" descr="28§display§\langle \Psi_{x} | \hat{S}_{x} | \Psi_{x} \rangle§png§600§FALSE§"/>
          <p:cNvPicPr/>
          <p:nvPr/>
        </p:nvPicPr>
        <p:blipFill>
          <a:blip r:embed="rId7"/>
          <a:stretch/>
        </p:blipFill>
        <p:spPr>
          <a:xfrm>
            <a:off x="5315040" y="359496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338" name="" descr="28§display§\hat{H}= \hat{H}_{0}+\lambda\hat{H}_{SO}§png§600§FALSE§"/>
          <p:cNvPicPr/>
          <p:nvPr/>
        </p:nvPicPr>
        <p:blipFill>
          <a:blip r:embed="rId8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339" name="" descr="28§display§\delta g^{s}_{xx}§png§600§FALSE§"/>
          <p:cNvPicPr/>
          <p:nvPr/>
        </p:nvPicPr>
        <p:blipFill>
          <a:blip r:embed="rId9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344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46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47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48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49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50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51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4" name="" descr="28§display§\langle \Psi_{x} | \hat{S}_{x} | \Psi_{x} \rangle§png§600§FALSE§"/>
          <p:cNvPicPr/>
          <p:nvPr/>
        </p:nvPicPr>
        <p:blipFill>
          <a:blip r:embed="rId3"/>
          <a:stretch/>
        </p:blipFill>
        <p:spPr>
          <a:xfrm>
            <a:off x="5314680" y="359460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355" name="" descr="28§display§\Re e[\langle \Psi_{z} | \hat{S}_{x} | \overline{\Psi}_{z} \rangle]§png§600§FALSE§"/>
          <p:cNvPicPr/>
          <p:nvPr/>
        </p:nvPicPr>
        <p:blipFill>
          <a:blip r:embed="rId4"/>
          <a:stretch/>
        </p:blipFill>
        <p:spPr>
          <a:xfrm>
            <a:off x="5320440" y="3931920"/>
            <a:ext cx="1708920" cy="31536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5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357" name="" descr="28§display§\lambda§png§600§FALSE§"/>
          <p:cNvPicPr/>
          <p:nvPr/>
        </p:nvPicPr>
        <p:blipFill>
          <a:blip r:embed="rId6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358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9" name="" descr="28§display§\hat{H}= \hat{H}_{0}+\lambda\hat{H}_{SO}§png§600§FALSE§"/>
          <p:cNvPicPr/>
          <p:nvPr/>
        </p:nvPicPr>
        <p:blipFill>
          <a:blip r:embed="rId7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360" name="" descr="28§display§\delta g^{s}_{xx}§png§600§FALSE§"/>
          <p:cNvPicPr/>
          <p:nvPr/>
        </p:nvPicPr>
        <p:blipFill>
          <a:blip r:embed="rId8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365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67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68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69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70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1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2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5" name="" descr="28§display§\langle \Psi_{x} | \hat{S}_{x} | \Psi_{x} \rangle§png§600§FALSE§"/>
          <p:cNvPicPr/>
          <p:nvPr/>
        </p:nvPicPr>
        <p:blipFill>
          <a:blip r:embed="rId3"/>
          <a:stretch/>
        </p:blipFill>
        <p:spPr>
          <a:xfrm>
            <a:off x="5314680" y="359460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376" name="" descr="28§display§g^{s}_{xx}=\Im m[\langle \Psi_{y} | \hat{S}_{x} | \overline{\Psi}_{y} \rangle]§png§600§FALSE§"/>
          <p:cNvPicPr/>
          <p:nvPr/>
        </p:nvPicPr>
        <p:blipFill>
          <a:blip r:embed="rId4"/>
          <a:stretch/>
        </p:blipFill>
        <p:spPr>
          <a:xfrm>
            <a:off x="5577840" y="2194560"/>
            <a:ext cx="3433320" cy="44064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5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378" name="" descr="28§display§\lambda§png§600§FALSE§"/>
          <p:cNvPicPr/>
          <p:nvPr/>
        </p:nvPicPr>
        <p:blipFill>
          <a:blip r:embed="rId6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379" name="" descr="28§display§\Re e[\langle \Psi_{z} | \hat{S}_{x} | \overline{\Psi}_{z} \rangle]§png§600§FALSE§"/>
          <p:cNvPicPr/>
          <p:nvPr/>
        </p:nvPicPr>
        <p:blipFill>
          <a:blip r:embed="rId7"/>
          <a:stretch/>
        </p:blipFill>
        <p:spPr>
          <a:xfrm>
            <a:off x="5320440" y="3931560"/>
            <a:ext cx="1708920" cy="315360"/>
          </a:xfrm>
          <a:prstGeom prst="rect">
            <a:avLst/>
          </a:prstGeom>
          <a:ln>
            <a:noFill/>
          </a:ln>
        </p:spPr>
      </p:pic>
      <p:sp>
        <p:nvSpPr>
          <p:cNvPr id="380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1" name="" descr="28§display§\hat{H}= \hat{H}_{0}+\lambda\hat{H}_{SO}§png§600§FALSE§"/>
          <p:cNvPicPr/>
          <p:nvPr/>
        </p:nvPicPr>
        <p:blipFill>
          <a:blip r:embed="rId8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382" name="" descr="28§display§\delta g^{s}_{xx}§png§600§FALSE§"/>
          <p:cNvPicPr/>
          <p:nvPr/>
        </p:nvPicPr>
        <p:blipFill>
          <a:blip r:embed="rId9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387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89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0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1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92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3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4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5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7" name="" descr="28§display§\langle \Psi_{x} | \hat{S}_{x} | \Psi_{x} \rangle§png§600§FALSE§"/>
          <p:cNvPicPr/>
          <p:nvPr/>
        </p:nvPicPr>
        <p:blipFill>
          <a:blip r:embed="rId3"/>
          <a:stretch/>
        </p:blipFill>
        <p:spPr>
          <a:xfrm>
            <a:off x="5314680" y="359460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398" name="" descr="28§display§\Re e[\langle \Psi_{z} | \hat{S}_{x} | \overline{\Psi}_{z} \rangle]§png§600§FALSE§"/>
          <p:cNvPicPr/>
          <p:nvPr/>
        </p:nvPicPr>
        <p:blipFill>
          <a:blip r:embed="rId4"/>
          <a:stretch/>
        </p:blipFill>
        <p:spPr>
          <a:xfrm>
            <a:off x="5320440" y="3931920"/>
            <a:ext cx="1708920" cy="315360"/>
          </a:xfrm>
          <a:prstGeom prst="rect">
            <a:avLst/>
          </a:prstGeom>
          <a:ln>
            <a:noFill/>
          </a:ln>
        </p:spPr>
      </p:pic>
      <p:pic>
        <p:nvPicPr>
          <p:cNvPr id="399" name="" descr="28§display§\Im m[\langle \Psi_{y} | \hat{S}_{x} | \overline{\Psi}_{y} \rangle]§png§600§FALSE§"/>
          <p:cNvPicPr/>
          <p:nvPr/>
        </p:nvPicPr>
        <p:blipFill>
          <a:blip r:embed="rId5"/>
          <a:stretch/>
        </p:blipFill>
        <p:spPr>
          <a:xfrm>
            <a:off x="5303520" y="4262400"/>
            <a:ext cx="1721880" cy="309600"/>
          </a:xfrm>
          <a:prstGeom prst="rect">
            <a:avLst/>
          </a:prstGeom>
          <a:ln>
            <a:noFill/>
          </a:ln>
        </p:spPr>
      </p:pic>
      <p:pic>
        <p:nvPicPr>
          <p:cNvPr id="400" name="" descr=""/>
          <p:cNvPicPr/>
          <p:nvPr/>
        </p:nvPicPr>
        <p:blipFill>
          <a:blip r:embed="rId6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401" name="" descr="28§display§\lambda§png§600§FALSE§"/>
          <p:cNvPicPr/>
          <p:nvPr/>
        </p:nvPicPr>
        <p:blipFill>
          <a:blip r:embed="rId7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402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3" name="" descr="28§display§\hat{H}= \hat{H}_{0}+\lambda\hat{H}_{SO}§png§600§FALSE§"/>
          <p:cNvPicPr/>
          <p:nvPr/>
        </p:nvPicPr>
        <p:blipFill>
          <a:blip r:embed="rId8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404" name="" descr="28§display§\delta g^{s}_{xx}§png§600§FALSE§"/>
          <p:cNvPicPr/>
          <p:nvPr/>
        </p:nvPicPr>
        <p:blipFill>
          <a:blip r:embed="rId9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rcRect l="8999" t="0" r="11048" b="14592"/>
          <a:stretch/>
        </p:blipFill>
        <p:spPr>
          <a:xfrm rot="21594600">
            <a:off x="913320" y="257436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410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12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3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4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15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6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7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8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" descr="28§display§\langle \Psi_{x} | \hat{S}_{x} | \Psi_{x} \rangle§png§600§FALSE§"/>
          <p:cNvPicPr/>
          <p:nvPr/>
        </p:nvPicPr>
        <p:blipFill>
          <a:blip r:embed="rId4"/>
          <a:stretch/>
        </p:blipFill>
        <p:spPr>
          <a:xfrm>
            <a:off x="5314680" y="359460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421" name="" descr="28§display§\Re e[\langle \Psi_{z} | \hat{S}_{x} | \overline{\Psi}_{z} \rangle]§png§600§FALSE§"/>
          <p:cNvPicPr/>
          <p:nvPr/>
        </p:nvPicPr>
        <p:blipFill>
          <a:blip r:embed="rId5"/>
          <a:stretch/>
        </p:blipFill>
        <p:spPr>
          <a:xfrm>
            <a:off x="5320440" y="3931920"/>
            <a:ext cx="1708920" cy="315360"/>
          </a:xfrm>
          <a:prstGeom prst="rect">
            <a:avLst/>
          </a:prstGeom>
          <a:ln>
            <a:noFill/>
          </a:ln>
        </p:spPr>
      </p:pic>
      <p:sp>
        <p:nvSpPr>
          <p:cNvPr id="422" name="TextShape 13"/>
          <p:cNvSpPr txBox="1"/>
          <p:nvPr/>
        </p:nvSpPr>
        <p:spPr>
          <a:xfrm>
            <a:off x="5486400" y="4682880"/>
            <a:ext cx="210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3" name="Line 14"/>
          <p:cNvSpPr/>
          <p:nvPr/>
        </p:nvSpPr>
        <p:spPr>
          <a:xfrm flipH="1" flipV="1">
            <a:off x="5029200" y="475488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24" name="" descr="28§display§\Im m[\langle \Psi_{y} | \hat{S}_{x} | \overline{\Psi}_{y} \rangle]§png§600§FALSE§"/>
          <p:cNvPicPr/>
          <p:nvPr/>
        </p:nvPicPr>
        <p:blipFill>
          <a:blip r:embed="rId6"/>
          <a:stretch/>
        </p:blipFill>
        <p:spPr>
          <a:xfrm>
            <a:off x="5303520" y="4262400"/>
            <a:ext cx="1721880" cy="309600"/>
          </a:xfrm>
          <a:prstGeom prst="rect">
            <a:avLst/>
          </a:prstGeom>
          <a:ln>
            <a:noFill/>
          </a:ln>
        </p:spPr>
      </p:pic>
      <p:pic>
        <p:nvPicPr>
          <p:cNvPr id="425" name="" descr="28§display§\lambda§png§600§FALSE§"/>
          <p:cNvPicPr/>
          <p:nvPr/>
        </p:nvPicPr>
        <p:blipFill>
          <a:blip r:embed="rId7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426" name="TextShape 15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7" name="" descr="28§display§\hat{H}= \hat{H}_{0}+\lambda\hat{H}_{SO}§png§600§FALSE§"/>
          <p:cNvPicPr/>
          <p:nvPr/>
        </p:nvPicPr>
        <p:blipFill>
          <a:blip r:embed="rId8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428" name="" descr="28§display§\delta g^{s}_{xx}§png§600§FALSE§"/>
          <p:cNvPicPr/>
          <p:nvPr/>
        </p:nvPicPr>
        <p:blipFill>
          <a:blip r:embed="rId9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433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35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36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37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38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39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40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1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TextShape 13"/>
          <p:cNvSpPr txBox="1"/>
          <p:nvPr/>
        </p:nvSpPr>
        <p:spPr>
          <a:xfrm>
            <a:off x="5486400" y="4682880"/>
            <a:ext cx="210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Line 14"/>
          <p:cNvSpPr/>
          <p:nvPr/>
        </p:nvSpPr>
        <p:spPr>
          <a:xfrm flipH="1" flipV="1">
            <a:off x="5029200" y="475488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TextShape 15"/>
          <p:cNvSpPr txBox="1"/>
          <p:nvPr/>
        </p:nvSpPr>
        <p:spPr>
          <a:xfrm>
            <a:off x="5544720" y="2651760"/>
            <a:ext cx="250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No 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Line 16"/>
          <p:cNvSpPr/>
          <p:nvPr/>
        </p:nvSpPr>
        <p:spPr>
          <a:xfrm flipH="1">
            <a:off x="5087520" y="290664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3"/>
          <a:srcRect l="8999" t="0" r="14397" b="11756"/>
          <a:stretch/>
        </p:blipFill>
        <p:spPr>
          <a:xfrm rot="21594600">
            <a:off x="914400" y="2574720"/>
            <a:ext cx="4114080" cy="2819520"/>
          </a:xfrm>
          <a:prstGeom prst="rect">
            <a:avLst/>
          </a:prstGeom>
          <a:ln>
            <a:noFill/>
          </a:ln>
        </p:spPr>
      </p:pic>
      <p:pic>
        <p:nvPicPr>
          <p:cNvPr id="448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449" name="TextShape 17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0" name="" descr="28§display§\hat{H}= \hat{H}_{0}+\lambda\hat{H}_{SO}§png§600§FALSE§"/>
          <p:cNvPicPr/>
          <p:nvPr/>
        </p:nvPicPr>
        <p:blipFill>
          <a:blip r:embed="rId5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451" name="" descr="28§display§\delta g^{s}_{xx}§png§600§FALSE§"/>
          <p:cNvPicPr/>
          <p:nvPr/>
        </p:nvPicPr>
        <p:blipFill>
          <a:blip r:embed="rId6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456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58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59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60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61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62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63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64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TextShape 13"/>
          <p:cNvSpPr txBox="1"/>
          <p:nvPr/>
        </p:nvSpPr>
        <p:spPr>
          <a:xfrm>
            <a:off x="5486400" y="4682880"/>
            <a:ext cx="210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Line 14"/>
          <p:cNvSpPr/>
          <p:nvPr/>
        </p:nvSpPr>
        <p:spPr>
          <a:xfrm flipH="1" flipV="1">
            <a:off x="5029200" y="475488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TextShape 15"/>
          <p:cNvSpPr txBox="1"/>
          <p:nvPr/>
        </p:nvSpPr>
        <p:spPr>
          <a:xfrm>
            <a:off x="5544720" y="2651760"/>
            <a:ext cx="2593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No 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Line 16"/>
          <p:cNvSpPr/>
          <p:nvPr/>
        </p:nvSpPr>
        <p:spPr>
          <a:xfrm flipH="1">
            <a:off x="5087520" y="290664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Line 17"/>
          <p:cNvSpPr/>
          <p:nvPr/>
        </p:nvSpPr>
        <p:spPr>
          <a:xfrm>
            <a:off x="5120640" y="3291840"/>
            <a:ext cx="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TextShape 18"/>
          <p:cNvSpPr txBox="1"/>
          <p:nvPr/>
        </p:nvSpPr>
        <p:spPr>
          <a:xfrm>
            <a:off x="5212080" y="3621600"/>
            <a:ext cx="20116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Error due to K.P. 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latin typeface="Arial"/>
              </a:rPr>
              <a:t>spin rotation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" descr=""/>
          <p:cNvPicPr/>
          <p:nvPr/>
        </p:nvPicPr>
        <p:blipFill>
          <a:blip r:embed="rId3"/>
          <a:srcRect l="8999" t="0" r="14397" b="11756"/>
          <a:stretch/>
        </p:blipFill>
        <p:spPr>
          <a:xfrm rot="21594600">
            <a:off x="914400" y="2574720"/>
            <a:ext cx="4114080" cy="2819520"/>
          </a:xfrm>
          <a:prstGeom prst="rect">
            <a:avLst/>
          </a:prstGeom>
          <a:ln>
            <a:noFill/>
          </a:ln>
        </p:spPr>
      </p:pic>
      <p:pic>
        <p:nvPicPr>
          <p:cNvPr id="473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474" name="TextShape 19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5" name="" descr="28§display§\hat{H}= \hat{H}_{0}+\lambda\hat{H}_{SO}§png§600§FALSE§"/>
          <p:cNvPicPr/>
          <p:nvPr/>
        </p:nvPicPr>
        <p:blipFill>
          <a:blip r:embed="rId5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476" name="" descr="28§display§\delta g^{s}_{xx}§png§600§FALSE§"/>
          <p:cNvPicPr/>
          <p:nvPr/>
        </p:nvPicPr>
        <p:blipFill>
          <a:blip r:embed="rId6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G-tensor theory and strong spin-orbit coupling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176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latin typeface="Ubuntu"/>
              </a:rPr>
              <a:t>Single molecular magnets often involve multiple heavy metal nuclei.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latin typeface="Ubuntu"/>
              </a:rPr>
              <a:t>Relativistic methods are becoming more necessary and computationally viable.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600" spc="-1" strike="noStrike">
                <a:latin typeface="Ubuntu"/>
              </a:rPr>
              <a:t>Q) How well is g-tensor theory adapted to cases with strong spin-orbit coupling?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80" name="" descr=""/>
          <p:cNvPicPr/>
          <p:nvPr/>
        </p:nvPicPr>
        <p:blipFill>
          <a:blip r:embed="rId2"/>
          <a:srcRect l="8999" t="0" r="14397" b="11756"/>
          <a:stretch/>
        </p:blipFill>
        <p:spPr>
          <a:xfrm rot="21594600">
            <a:off x="914040" y="2574720"/>
            <a:ext cx="4114080" cy="2819520"/>
          </a:xfrm>
          <a:prstGeom prst="rect">
            <a:avLst/>
          </a:prstGeom>
          <a:ln>
            <a:noFill/>
          </a:ln>
        </p:spPr>
      </p:pic>
      <p:pic>
        <p:nvPicPr>
          <p:cNvPr id="481" name="" descr=""/>
          <p:cNvPicPr/>
          <p:nvPr/>
        </p:nvPicPr>
        <p:blipFill>
          <a:blip r:embed="rId3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482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84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85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86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87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88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89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0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TextShape 13"/>
          <p:cNvSpPr txBox="1"/>
          <p:nvPr/>
        </p:nvSpPr>
        <p:spPr>
          <a:xfrm>
            <a:off x="5486400" y="4682880"/>
            <a:ext cx="2103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Line 14"/>
          <p:cNvSpPr/>
          <p:nvPr/>
        </p:nvSpPr>
        <p:spPr>
          <a:xfrm flipH="1" flipV="1">
            <a:off x="5029200" y="475488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Shape 15"/>
          <p:cNvSpPr txBox="1"/>
          <p:nvPr/>
        </p:nvSpPr>
        <p:spPr>
          <a:xfrm>
            <a:off x="5544720" y="2651760"/>
            <a:ext cx="2593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No K.P. spin rotation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Line 16"/>
          <p:cNvSpPr/>
          <p:nvPr/>
        </p:nvSpPr>
        <p:spPr>
          <a:xfrm flipH="1">
            <a:off x="5087520" y="2906640"/>
            <a:ext cx="457200" cy="9144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17"/>
          <p:cNvSpPr/>
          <p:nvPr/>
        </p:nvSpPr>
        <p:spPr>
          <a:xfrm>
            <a:off x="5120640" y="3291840"/>
            <a:ext cx="0" cy="1280160"/>
          </a:xfrm>
          <a:prstGeom prst="line">
            <a:avLst/>
          </a:prstGeom>
          <a:ln w="183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7" name="" descr="28§display§\approx \Delta§png§600§FALSE§"/>
          <p:cNvPicPr/>
          <p:nvPr/>
        </p:nvPicPr>
        <p:blipFill>
          <a:blip r:embed="rId4"/>
          <a:stretch/>
        </p:blipFill>
        <p:spPr>
          <a:xfrm>
            <a:off x="5394960" y="3713040"/>
            <a:ext cx="635040" cy="254160"/>
          </a:xfrm>
          <a:prstGeom prst="rect">
            <a:avLst/>
          </a:prstGeom>
          <a:ln>
            <a:noFill/>
          </a:ln>
        </p:spPr>
      </p:pic>
      <p:pic>
        <p:nvPicPr>
          <p:cNvPr id="498" name="" descr="28§display§\lambda§png§600§FALSE§"/>
          <p:cNvPicPr/>
          <p:nvPr/>
        </p:nvPicPr>
        <p:blipFill>
          <a:blip r:embed="rId5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499" name="TextShape 18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00" name="" descr="28§display§\hat{H}= \hat{H}_{0}+\lambda\hat{H}_{SO}§png§600§FALSE§"/>
          <p:cNvPicPr/>
          <p:nvPr/>
        </p:nvPicPr>
        <p:blipFill>
          <a:blip r:embed="rId6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501" name="" descr="28§display§\delta g^{s}_{xx}§png§600§FALSE§"/>
          <p:cNvPicPr/>
          <p:nvPr/>
        </p:nvPicPr>
        <p:blipFill>
          <a:blip r:embed="rId7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latin typeface="Ubuntu"/>
              </a:rPr>
              <a:t>Adjustment applied to relativistic systems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504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05" name="" descr=""/>
          <p:cNvPicPr/>
          <p:nvPr/>
        </p:nvPicPr>
        <p:blipFill>
          <a:blip r:embed="rId2"/>
          <a:srcRect l="6268" t="0" r="10954" b="9121"/>
          <a:stretch/>
        </p:blipFill>
        <p:spPr>
          <a:xfrm>
            <a:off x="737280" y="2622600"/>
            <a:ext cx="4185000" cy="2736000"/>
          </a:xfrm>
          <a:prstGeom prst="rect">
            <a:avLst/>
          </a:prstGeom>
          <a:ln>
            <a:noFill/>
          </a:ln>
        </p:spPr>
      </p:pic>
      <p:sp>
        <p:nvSpPr>
          <p:cNvPr id="506" name="Line 3"/>
          <p:cNvSpPr/>
          <p:nvPr/>
        </p:nvSpPr>
        <p:spPr>
          <a:xfrm flipV="1">
            <a:off x="8916120" y="3260160"/>
            <a:ext cx="0" cy="7405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Line 4"/>
          <p:cNvSpPr/>
          <p:nvPr/>
        </p:nvSpPr>
        <p:spPr>
          <a:xfrm flipV="1">
            <a:off x="8898480" y="3984120"/>
            <a:ext cx="682560" cy="7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Freeform 5"/>
          <p:cNvSpPr/>
          <p:nvPr/>
        </p:nvSpPr>
        <p:spPr>
          <a:xfrm>
            <a:off x="8623800" y="3032640"/>
            <a:ext cx="191160" cy="245880"/>
          </a:xfrm>
          <a:custGeom>
            <a:avLst/>
            <a:gdLst/>
            <a:ahLst/>
            <a:rect l="0" t="0" r="r" b="b"/>
            <a:pathLst>
              <a:path w="531" h="683">
                <a:moveTo>
                  <a:pt x="266" y="682"/>
                </a:moveTo>
                <a:lnTo>
                  <a:pt x="0" y="682"/>
                </a:lnTo>
                <a:lnTo>
                  <a:pt x="0" y="0"/>
                </a:lnTo>
                <a:lnTo>
                  <a:pt x="530" y="0"/>
                </a:lnTo>
                <a:lnTo>
                  <a:pt x="530" y="682"/>
                </a:lnTo>
                <a:lnTo>
                  <a:pt x="266" y="68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509" name="Freeform 6"/>
          <p:cNvSpPr/>
          <p:nvPr/>
        </p:nvSpPr>
        <p:spPr>
          <a:xfrm>
            <a:off x="8667000" y="3032640"/>
            <a:ext cx="104760" cy="59400"/>
          </a:xfrm>
          <a:custGeom>
            <a:avLst/>
            <a:gdLst/>
            <a:ahLst/>
            <a:rect l="0" t="0" r="r" b="b"/>
            <a:pathLst>
              <a:path w="291" h="165">
                <a:moveTo>
                  <a:pt x="147" y="0"/>
                </a:moveTo>
                <a:lnTo>
                  <a:pt x="0" y="125"/>
                </a:lnTo>
                <a:lnTo>
                  <a:pt x="26" y="164"/>
                </a:lnTo>
                <a:lnTo>
                  <a:pt x="147" y="81"/>
                </a:lnTo>
                <a:lnTo>
                  <a:pt x="264" y="164"/>
                </a:lnTo>
                <a:lnTo>
                  <a:pt x="290" y="125"/>
                </a:lnTo>
                <a:lnTo>
                  <a:pt x="14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10" name="Freeform 7"/>
          <p:cNvSpPr/>
          <p:nvPr/>
        </p:nvSpPr>
        <p:spPr>
          <a:xfrm>
            <a:off x="8644680" y="3120480"/>
            <a:ext cx="143280" cy="158040"/>
          </a:xfrm>
          <a:custGeom>
            <a:avLst/>
            <a:gdLst/>
            <a:ahLst/>
            <a:rect l="0" t="0" r="r" b="b"/>
            <a:pathLst>
              <a:path w="398" h="439">
                <a:moveTo>
                  <a:pt x="387" y="42"/>
                </a:moveTo>
                <a:cubicBezTo>
                  <a:pt x="392" y="31"/>
                  <a:pt x="395" y="31"/>
                  <a:pt x="395" y="20"/>
                </a:cubicBezTo>
                <a:cubicBezTo>
                  <a:pt x="395" y="0"/>
                  <a:pt x="382" y="0"/>
                  <a:pt x="366" y="0"/>
                </a:cubicBezTo>
                <a:lnTo>
                  <a:pt x="26" y="0"/>
                </a:lnTo>
                <a:lnTo>
                  <a:pt x="16" y="173"/>
                </a:lnTo>
                <a:lnTo>
                  <a:pt x="58" y="173"/>
                </a:lnTo>
                <a:cubicBezTo>
                  <a:pt x="63" y="70"/>
                  <a:pt x="92" y="36"/>
                  <a:pt x="188" y="36"/>
                </a:cubicBezTo>
                <a:lnTo>
                  <a:pt x="266" y="36"/>
                </a:lnTo>
                <a:lnTo>
                  <a:pt x="7" y="393"/>
                </a:lnTo>
                <a:cubicBezTo>
                  <a:pt x="0" y="404"/>
                  <a:pt x="0" y="407"/>
                  <a:pt x="0" y="415"/>
                </a:cubicBezTo>
                <a:cubicBezTo>
                  <a:pt x="0" y="438"/>
                  <a:pt x="13" y="438"/>
                  <a:pt x="29" y="438"/>
                </a:cubicBezTo>
                <a:lnTo>
                  <a:pt x="382" y="438"/>
                </a:lnTo>
                <a:lnTo>
                  <a:pt x="397" y="240"/>
                </a:lnTo>
                <a:lnTo>
                  <a:pt x="356" y="240"/>
                </a:lnTo>
                <a:cubicBezTo>
                  <a:pt x="345" y="337"/>
                  <a:pt x="331" y="398"/>
                  <a:pt x="209" y="398"/>
                </a:cubicBezTo>
                <a:lnTo>
                  <a:pt x="131" y="398"/>
                </a:lnTo>
                <a:lnTo>
                  <a:pt x="387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11" name="Freeform 8"/>
          <p:cNvSpPr/>
          <p:nvPr/>
        </p:nvSpPr>
        <p:spPr>
          <a:xfrm>
            <a:off x="9563400" y="3982320"/>
            <a:ext cx="201600" cy="245880"/>
          </a:xfrm>
          <a:custGeom>
            <a:avLst/>
            <a:gdLst/>
            <a:ahLst/>
            <a:rect l="0" t="0" r="r" b="b"/>
            <a:pathLst>
              <a:path w="560" h="683">
                <a:moveTo>
                  <a:pt x="280" y="682"/>
                </a:moveTo>
                <a:lnTo>
                  <a:pt x="0" y="682"/>
                </a:lnTo>
                <a:lnTo>
                  <a:pt x="0" y="0"/>
                </a:lnTo>
                <a:lnTo>
                  <a:pt x="559" y="0"/>
                </a:lnTo>
                <a:lnTo>
                  <a:pt x="559" y="682"/>
                </a:lnTo>
                <a:lnTo>
                  <a:pt x="280" y="68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512" name="Freeform 9"/>
          <p:cNvSpPr/>
          <p:nvPr/>
        </p:nvSpPr>
        <p:spPr>
          <a:xfrm>
            <a:off x="9611280" y="3982320"/>
            <a:ext cx="104760" cy="59400"/>
          </a:xfrm>
          <a:custGeom>
            <a:avLst/>
            <a:gdLst/>
            <a:ahLst/>
            <a:rect l="0" t="0" r="r" b="b"/>
            <a:pathLst>
              <a:path w="291" h="165">
                <a:moveTo>
                  <a:pt x="147" y="0"/>
                </a:moveTo>
                <a:lnTo>
                  <a:pt x="0" y="125"/>
                </a:lnTo>
                <a:lnTo>
                  <a:pt x="26" y="164"/>
                </a:lnTo>
                <a:lnTo>
                  <a:pt x="147" y="81"/>
                </a:lnTo>
                <a:lnTo>
                  <a:pt x="264" y="164"/>
                </a:lnTo>
                <a:lnTo>
                  <a:pt x="290" y="125"/>
                </a:lnTo>
                <a:lnTo>
                  <a:pt x="14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13" name="Freeform 10"/>
          <p:cNvSpPr/>
          <p:nvPr/>
        </p:nvSpPr>
        <p:spPr>
          <a:xfrm>
            <a:off x="9570600" y="4070160"/>
            <a:ext cx="187560" cy="158040"/>
          </a:xfrm>
          <a:custGeom>
            <a:avLst/>
            <a:gdLst/>
            <a:ahLst/>
            <a:rect l="0" t="0" r="r" b="b"/>
            <a:pathLst>
              <a:path w="521" h="439">
                <a:moveTo>
                  <a:pt x="298" y="195"/>
                </a:moveTo>
                <a:lnTo>
                  <a:pt x="408" y="67"/>
                </a:lnTo>
                <a:cubicBezTo>
                  <a:pt x="418" y="53"/>
                  <a:pt x="423" y="48"/>
                  <a:pt x="501" y="48"/>
                </a:cubicBezTo>
                <a:lnTo>
                  <a:pt x="501" y="0"/>
                </a:lnTo>
                <a:cubicBezTo>
                  <a:pt x="468" y="3"/>
                  <a:pt x="421" y="3"/>
                  <a:pt x="416" y="3"/>
                </a:cubicBezTo>
                <a:cubicBezTo>
                  <a:pt x="392" y="3"/>
                  <a:pt x="347" y="0"/>
                  <a:pt x="321" y="0"/>
                </a:cubicBezTo>
                <a:lnTo>
                  <a:pt x="321" y="48"/>
                </a:lnTo>
                <a:cubicBezTo>
                  <a:pt x="334" y="48"/>
                  <a:pt x="345" y="48"/>
                  <a:pt x="356" y="56"/>
                </a:cubicBezTo>
                <a:cubicBezTo>
                  <a:pt x="353" y="62"/>
                  <a:pt x="353" y="64"/>
                  <a:pt x="350" y="67"/>
                </a:cubicBezTo>
                <a:lnTo>
                  <a:pt x="272" y="159"/>
                </a:lnTo>
                <a:lnTo>
                  <a:pt x="180" y="48"/>
                </a:lnTo>
                <a:lnTo>
                  <a:pt x="217" y="48"/>
                </a:lnTo>
                <a:lnTo>
                  <a:pt x="217" y="0"/>
                </a:lnTo>
                <a:cubicBezTo>
                  <a:pt x="193" y="0"/>
                  <a:pt x="136" y="3"/>
                  <a:pt x="107" y="3"/>
                </a:cubicBezTo>
                <a:cubicBezTo>
                  <a:pt x="76" y="3"/>
                  <a:pt x="34" y="0"/>
                  <a:pt x="6" y="0"/>
                </a:cubicBezTo>
                <a:lnTo>
                  <a:pt x="6" y="48"/>
                </a:lnTo>
                <a:lnTo>
                  <a:pt x="71" y="48"/>
                </a:lnTo>
                <a:lnTo>
                  <a:pt x="215" y="229"/>
                </a:lnTo>
                <a:lnTo>
                  <a:pt x="94" y="373"/>
                </a:lnTo>
                <a:cubicBezTo>
                  <a:pt x="78" y="390"/>
                  <a:pt x="45" y="390"/>
                  <a:pt x="0" y="390"/>
                </a:cubicBezTo>
                <a:lnTo>
                  <a:pt x="0" y="438"/>
                </a:lnTo>
                <a:cubicBezTo>
                  <a:pt x="32" y="435"/>
                  <a:pt x="81" y="435"/>
                  <a:pt x="84" y="435"/>
                </a:cubicBezTo>
                <a:cubicBezTo>
                  <a:pt x="107" y="435"/>
                  <a:pt x="162" y="438"/>
                  <a:pt x="180" y="438"/>
                </a:cubicBezTo>
                <a:lnTo>
                  <a:pt x="180" y="390"/>
                </a:lnTo>
                <a:cubicBezTo>
                  <a:pt x="164" y="390"/>
                  <a:pt x="147" y="387"/>
                  <a:pt x="147" y="382"/>
                </a:cubicBezTo>
                <a:cubicBezTo>
                  <a:pt x="147" y="379"/>
                  <a:pt x="147" y="379"/>
                  <a:pt x="151" y="370"/>
                </a:cubicBezTo>
                <a:lnTo>
                  <a:pt x="243" y="262"/>
                </a:lnTo>
                <a:lnTo>
                  <a:pt x="343" y="390"/>
                </a:lnTo>
                <a:lnTo>
                  <a:pt x="308" y="390"/>
                </a:lnTo>
                <a:lnTo>
                  <a:pt x="308" y="438"/>
                </a:lnTo>
                <a:cubicBezTo>
                  <a:pt x="331" y="438"/>
                  <a:pt x="387" y="435"/>
                  <a:pt x="418" y="435"/>
                </a:cubicBezTo>
                <a:cubicBezTo>
                  <a:pt x="447" y="435"/>
                  <a:pt x="488" y="438"/>
                  <a:pt x="520" y="438"/>
                </a:cubicBezTo>
                <a:lnTo>
                  <a:pt x="520" y="390"/>
                </a:lnTo>
                <a:lnTo>
                  <a:pt x="455" y="390"/>
                </a:lnTo>
                <a:lnTo>
                  <a:pt x="298" y="19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14" name="TextShape 11"/>
          <p:cNvSpPr txBox="1"/>
          <p:nvPr/>
        </p:nvSpPr>
        <p:spPr>
          <a:xfrm>
            <a:off x="771480" y="1667160"/>
            <a:ext cx="809820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The adjustment </a:t>
            </a:r>
            <a:r>
              <a:rPr b="1" lang="en-US" sz="2000" spc="-1" strike="noStrike" u="sng">
                <a:uFillTx/>
                <a:latin typeface="Arial"/>
              </a:rPr>
              <a:t>does not work</a:t>
            </a:r>
            <a:r>
              <a:rPr b="0" lang="en-US" sz="2000" spc="-1" strike="noStrike">
                <a:latin typeface="Arial"/>
              </a:rPr>
              <a:t> for systems with strong spin-orbit.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5" name="" descr=""/>
          <p:cNvPicPr/>
          <p:nvPr/>
        </p:nvPicPr>
        <p:blipFill>
          <a:blip r:embed="rId3"/>
          <a:stretch/>
        </p:blipFill>
        <p:spPr>
          <a:xfrm>
            <a:off x="7589160" y="2560320"/>
            <a:ext cx="850680" cy="2476440"/>
          </a:xfrm>
          <a:prstGeom prst="rect">
            <a:avLst/>
          </a:prstGeom>
          <a:ln>
            <a:noFill/>
          </a:ln>
        </p:spPr>
      </p:pic>
      <p:pic>
        <p:nvPicPr>
          <p:cNvPr id="516" name="" descr=""/>
          <p:cNvPicPr/>
          <p:nvPr/>
        </p:nvPicPr>
        <p:blipFill>
          <a:blip r:embed="rId4"/>
          <a:srcRect l="85594" t="33983" r="11048" b="37384"/>
          <a:stretch/>
        </p:blipFill>
        <p:spPr>
          <a:xfrm rot="21594600">
            <a:off x="5028480" y="3477600"/>
            <a:ext cx="179640" cy="914040"/>
          </a:xfrm>
          <a:prstGeom prst="rect">
            <a:avLst/>
          </a:prstGeom>
          <a:ln>
            <a:noFill/>
          </a:ln>
        </p:spPr>
      </p:pic>
      <p:pic>
        <p:nvPicPr>
          <p:cNvPr id="517" name="" descr="28§display§\langle \Psi_{x} | \hat{S}_{x} | \Psi_{x} \rangle§png§600§FALSE§"/>
          <p:cNvPicPr/>
          <p:nvPr/>
        </p:nvPicPr>
        <p:blipFill>
          <a:blip r:embed="rId5"/>
          <a:stretch/>
        </p:blipFill>
        <p:spPr>
          <a:xfrm>
            <a:off x="5314320" y="3414960"/>
            <a:ext cx="1288440" cy="322920"/>
          </a:xfrm>
          <a:prstGeom prst="rect">
            <a:avLst/>
          </a:prstGeom>
          <a:ln>
            <a:noFill/>
          </a:ln>
        </p:spPr>
      </p:pic>
      <p:pic>
        <p:nvPicPr>
          <p:cNvPr id="518" name="" descr="28§display§\Re e[\langle \Psi_{z} | \hat{S}_{x} | \overline{\Psi}_{z} \rangle]§png§600§FALSE§"/>
          <p:cNvPicPr/>
          <p:nvPr/>
        </p:nvPicPr>
        <p:blipFill>
          <a:blip r:embed="rId6"/>
          <a:stretch/>
        </p:blipFill>
        <p:spPr>
          <a:xfrm>
            <a:off x="5320080" y="3752280"/>
            <a:ext cx="1708920" cy="315360"/>
          </a:xfrm>
          <a:prstGeom prst="rect">
            <a:avLst/>
          </a:prstGeom>
          <a:ln>
            <a:noFill/>
          </a:ln>
        </p:spPr>
      </p:pic>
      <p:pic>
        <p:nvPicPr>
          <p:cNvPr id="519" name="" descr="28§display§\Im m[\langle \Psi_{y} | \hat{S}_{x} | \overline{\Psi}_{y} \rangle]§png§600§FALSE§"/>
          <p:cNvPicPr/>
          <p:nvPr/>
        </p:nvPicPr>
        <p:blipFill>
          <a:blip r:embed="rId7"/>
          <a:stretch/>
        </p:blipFill>
        <p:spPr>
          <a:xfrm>
            <a:off x="5303160" y="4082760"/>
            <a:ext cx="1721880" cy="309600"/>
          </a:xfrm>
          <a:prstGeom prst="rect">
            <a:avLst/>
          </a:prstGeom>
          <a:ln>
            <a:noFill/>
          </a:ln>
        </p:spPr>
      </p:pic>
      <p:pic>
        <p:nvPicPr>
          <p:cNvPr id="520" name="" descr="28§display§\lambda§png§600§FALSE§"/>
          <p:cNvPicPr/>
          <p:nvPr/>
        </p:nvPicPr>
        <p:blipFill>
          <a:blip r:embed="rId8"/>
          <a:stretch/>
        </p:blipFill>
        <p:spPr>
          <a:xfrm>
            <a:off x="302292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521" name="TextShape 12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TextShape 13"/>
          <p:cNvSpPr txBox="1"/>
          <p:nvPr/>
        </p:nvSpPr>
        <p:spPr>
          <a:xfrm>
            <a:off x="10515600" y="5943600"/>
            <a:ext cx="180720" cy="42732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TextShape 14"/>
          <p:cNvSpPr txBox="1"/>
          <p:nvPr/>
        </p:nvSpPr>
        <p:spPr>
          <a:xfrm>
            <a:off x="7498080" y="5303520"/>
            <a:ext cx="1463040" cy="537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000" spc="-1" strike="noStrike">
                <a:latin typeface="Arial"/>
              </a:rPr>
              <a:t>I</a:t>
            </a:r>
            <a:r>
              <a:rPr b="1" lang="en-US" sz="2482" spc="-1" strike="noStrike" baseline="-101000">
                <a:latin typeface="Arial"/>
              </a:rPr>
              <a:t>2</a:t>
            </a:r>
            <a:r>
              <a:rPr b="1" lang="en-US" sz="2400" spc="-1" strike="noStrike" baseline="101000">
                <a:latin typeface="Arial"/>
              </a:rPr>
              <a:t>-  </a:t>
            </a:r>
            <a:r>
              <a:rPr b="1" lang="en-US" sz="2400" spc="-1" strike="noStrike">
                <a:latin typeface="Arial"/>
              </a:rPr>
              <a:t>(m=2)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24" name="" descr="28§display§\hat{H}= \hat{H}_{0}+\lambda\hat{H}_{SO}§png§600§FALSE§"/>
          <p:cNvPicPr/>
          <p:nvPr/>
        </p:nvPicPr>
        <p:blipFill>
          <a:blip r:embed="rId9"/>
          <a:stretch/>
        </p:blipFill>
        <p:spPr>
          <a:xfrm>
            <a:off x="1949040" y="6264720"/>
            <a:ext cx="2548080" cy="394200"/>
          </a:xfrm>
          <a:prstGeom prst="rect">
            <a:avLst/>
          </a:prstGeom>
          <a:ln>
            <a:noFill/>
          </a:ln>
        </p:spPr>
      </p:pic>
      <p:pic>
        <p:nvPicPr>
          <p:cNvPr id="525" name="" descr="28§display§\delta g^{s}_{xx}§png§600§FALSE§"/>
          <p:cNvPicPr/>
          <p:nvPr/>
        </p:nvPicPr>
        <p:blipFill>
          <a:blip r:embed="rId10"/>
          <a:stretch/>
        </p:blipFill>
        <p:spPr>
          <a:xfrm>
            <a:off x="209880" y="3517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Provided we correct for spin contamination this seems to work.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180" spc="-1" strike="noStrike">
                <a:latin typeface="Ubuntu"/>
              </a:rPr>
              <a:t>Will this correction still work if spin-orbit coupling is strong?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528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29" name="" descr="28§display§g_{xx}^{s} =&#10;\Im m \langle \overline{\Psi}_{\mathbf{Y}}| \hat{S}_{x} | \Psi_{\mathbf{Y}} \rangle + \Delta&#10;&#10;§png§600§FALSE§"/>
          <p:cNvPicPr/>
          <p:nvPr/>
        </p:nvPicPr>
        <p:blipFill>
          <a:blip r:embed="rId2"/>
          <a:stretch/>
        </p:blipFill>
        <p:spPr>
          <a:xfrm>
            <a:off x="3164760" y="3237120"/>
            <a:ext cx="4178160" cy="427320"/>
          </a:xfrm>
          <a:prstGeom prst="rect">
            <a:avLst/>
          </a:prstGeom>
          <a:ln>
            <a:noFill/>
          </a:ln>
        </p:spPr>
      </p:pic>
      <p:pic>
        <p:nvPicPr>
          <p:cNvPr id="530" name="" descr="28§display§g_{xx}^{s} =&#10; \langle \Psi_{\mathbf{X}}| \hat{S}_{x} | \Psi_{\mathbf{X}} \rangle§png§600§FALSE§"/>
          <p:cNvPicPr/>
          <p:nvPr/>
        </p:nvPicPr>
        <p:blipFill>
          <a:blip r:embed="rId3"/>
          <a:stretch/>
        </p:blipFill>
        <p:spPr>
          <a:xfrm>
            <a:off x="3718080" y="2652120"/>
            <a:ext cx="2853720" cy="427320"/>
          </a:xfrm>
          <a:prstGeom prst="rect">
            <a:avLst/>
          </a:prstGeom>
          <a:ln>
            <a:noFill/>
          </a:ln>
        </p:spPr>
      </p:pic>
      <p:pic>
        <p:nvPicPr>
          <p:cNvPr id="531" name="" descr="28§display§g_{xx}^{s} &#10;=\Re e \langle\overline{ \Psi}_{\mathbf{Z}}| \hat{S}_{x} | \Psi_{\mathbf{Z}} \rangle + \Delta&#10;§png§600§FALSE§"/>
          <p:cNvPicPr/>
          <p:nvPr/>
        </p:nvPicPr>
        <p:blipFill>
          <a:blip r:embed="rId4"/>
          <a:stretch/>
        </p:blipFill>
        <p:spPr>
          <a:xfrm>
            <a:off x="3383280" y="3782880"/>
            <a:ext cx="392904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504000" y="1692000"/>
            <a:ext cx="9071280" cy="5257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Provided we correct for spin contamination this seems to work.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180" spc="-1" strike="noStrike">
                <a:latin typeface="Ubuntu"/>
              </a:rPr>
              <a:t>Will this correction still work if spin-orbit coupling is strong?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180" spc="-1" strike="noStrike">
                <a:latin typeface="Ubuntu"/>
              </a:rPr>
              <a:t>No!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534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35" name="" descr="28§display§g_{xx}^{s} =&#10;\Im m \langle \overline{\Psi}_{\mathbf{Y}}| \hat{S}_{x} | \Psi_{\mathbf{Y}} \rangle + \Delta&#10;&#10;§png§600§FALSE§"/>
          <p:cNvPicPr/>
          <p:nvPr/>
        </p:nvPicPr>
        <p:blipFill>
          <a:blip r:embed="rId2"/>
          <a:stretch/>
        </p:blipFill>
        <p:spPr>
          <a:xfrm>
            <a:off x="3164760" y="3237120"/>
            <a:ext cx="4178160" cy="427320"/>
          </a:xfrm>
          <a:prstGeom prst="rect">
            <a:avLst/>
          </a:prstGeom>
          <a:ln>
            <a:noFill/>
          </a:ln>
        </p:spPr>
      </p:pic>
      <p:pic>
        <p:nvPicPr>
          <p:cNvPr id="536" name="" descr="28§display§g_{xx}^{s} =&#10; \langle \Psi_{\mathbf{X}}| \hat{S}_{x} | \Psi_{\mathbf{X}} \rangle§png§600§FALSE§"/>
          <p:cNvPicPr/>
          <p:nvPr/>
        </p:nvPicPr>
        <p:blipFill>
          <a:blip r:embed="rId3"/>
          <a:stretch/>
        </p:blipFill>
        <p:spPr>
          <a:xfrm>
            <a:off x="3718080" y="2652120"/>
            <a:ext cx="2853720" cy="427320"/>
          </a:xfrm>
          <a:prstGeom prst="rect">
            <a:avLst/>
          </a:prstGeom>
          <a:ln>
            <a:noFill/>
          </a:ln>
        </p:spPr>
      </p:pic>
      <p:pic>
        <p:nvPicPr>
          <p:cNvPr id="537" name="" descr="28§display§g_{xx}^{s} &#10;=\Re e \langle\overline{ \Psi}_{\mathbf{Z}}| \hat{S}_{x} | \Psi_{\mathbf{Z}} \rangle + \Delta&#10;§png§600§FALSE§"/>
          <p:cNvPicPr/>
          <p:nvPr/>
        </p:nvPicPr>
        <p:blipFill>
          <a:blip r:embed="rId4"/>
          <a:stretch/>
        </p:blipFill>
        <p:spPr>
          <a:xfrm>
            <a:off x="3383280" y="3782880"/>
            <a:ext cx="392904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Mapping between g-tensor and spin-Hamiltonian: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Ubuntu"/>
              </a:rPr>
              <a:t>U</a:t>
            </a:r>
            <a:r>
              <a:rPr b="0" lang="en-US" sz="2400" spc="-1" strike="noStrike">
                <a:latin typeface="Ubuntu"/>
              </a:rPr>
              <a:t> : real space rotation ,  </a:t>
            </a:r>
            <a:r>
              <a:rPr b="1" lang="en-US" sz="2400" spc="-1" strike="noStrike">
                <a:latin typeface="Ubuntu"/>
              </a:rPr>
              <a:t>V</a:t>
            </a:r>
            <a:r>
              <a:rPr b="0" lang="en-US" sz="2400" spc="-1" strike="noStrike">
                <a:latin typeface="Ubuntu"/>
              </a:rPr>
              <a:t> : spin space rotations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8496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41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2"/>
          <a:stretch/>
        </p:blipFill>
        <p:spPr>
          <a:xfrm>
            <a:off x="2560320" y="2743200"/>
            <a:ext cx="3987720" cy="13413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Spin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504000" y="1440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Standard tensor approximations assume that different spin multiplets will not mix: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i.e., spin and spatial component are decoupled.</a:t>
            </a:r>
            <a:endParaRPr b="0" lang="en-US" sz="2400" spc="-1" strike="noStrike">
              <a:latin typeface="Ubuntu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1"/>
          <a:stretch/>
        </p:blipFill>
        <p:spPr>
          <a:xfrm>
            <a:off x="840852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45" name="" descr="28§display§[ e^{i\theta(\boldsymbol{\sigma}\cdot\mathbf{\hat{n}})}]=&#10;\begin{bmatrix}&#10;[ \hat{V}(\theta)]_{\{\Psi_{0}, \overline{\Psi}_{0}\}} &amp;\mathbf{0}&amp;\mathbf{0}&amp;...\\&#10; \mathbf{0}&amp; [\hat{V}(\theta)]_{\{\Psi_{1}, \overline{\Psi}_{1}\}} &amp;\mathbf{0}&amp;...\\&#10; \mathbf{0}&amp;\mathbf{0}&amp; [\hat{V}(\theta)]_{\{\Psi_{2}, \overline{\Psi}_{2}\}} &amp;...\\&#10; ...&amp;...&amp;...&amp;...\\&#10; \end{bmatrix}&#10;§png§600§FALSE§"/>
          <p:cNvPicPr/>
          <p:nvPr/>
        </p:nvPicPr>
        <p:blipFill>
          <a:blip r:embed="rId2"/>
          <a:stretch/>
        </p:blipFill>
        <p:spPr>
          <a:xfrm>
            <a:off x="285120" y="2585160"/>
            <a:ext cx="9500400" cy="19130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Mapping between g-tensor and spin-Hamiltonian: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Ubuntu"/>
              </a:rPr>
              <a:t>U</a:t>
            </a:r>
            <a:r>
              <a:rPr b="0" lang="en-US" sz="2400" spc="-1" strike="noStrike">
                <a:latin typeface="Ubuntu"/>
              </a:rPr>
              <a:t> : real space rotation ,  </a:t>
            </a:r>
            <a:r>
              <a:rPr b="1" lang="en-US" sz="2400" spc="-1" strike="noStrike">
                <a:latin typeface="Ubuntu"/>
              </a:rPr>
              <a:t>V</a:t>
            </a:r>
            <a:r>
              <a:rPr b="0" lang="en-US" sz="2400" spc="-1" strike="noStrike">
                <a:latin typeface="Ubuntu"/>
              </a:rPr>
              <a:t> : spin space rotations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Ubuntu"/>
              </a:rPr>
              <a:t>Does not work if spin-orbit coupling is strong!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48" name="" descr=""/>
          <p:cNvPicPr/>
          <p:nvPr/>
        </p:nvPicPr>
        <p:blipFill>
          <a:blip r:embed="rId1"/>
          <a:stretch/>
        </p:blipFill>
        <p:spPr>
          <a:xfrm>
            <a:off x="8496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49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2"/>
          <a:stretch/>
        </p:blipFill>
        <p:spPr>
          <a:xfrm>
            <a:off x="2560320" y="2743200"/>
            <a:ext cx="3987720" cy="134136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Spin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504000" y="1440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In reality, electron spin cannot be transformed independently of the spatial components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i.e., different multiplets will mix together.</a:t>
            </a:r>
            <a:endParaRPr b="0" lang="en-US" sz="2400" spc="-1" strike="noStrike">
              <a:latin typeface="Ubuntu"/>
            </a:endParaRPr>
          </a:p>
        </p:txBody>
      </p:sp>
      <p:pic>
        <p:nvPicPr>
          <p:cNvPr id="552" name="" descr=""/>
          <p:cNvPicPr/>
          <p:nvPr/>
        </p:nvPicPr>
        <p:blipFill>
          <a:blip r:embed="rId1"/>
          <a:stretch/>
        </p:blipFill>
        <p:spPr>
          <a:xfrm>
            <a:off x="840852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53" name="" descr="28§display§[ e^{i\theta(\boldsymbol{\sigma}\cdot\mathbf{\hat{n}})}]=&#10;\begin{bmatrix}&#10;[ \hat{V}(\theta)]_{\{\Psi_{0}, \overline{\Psi}_{0}\}} &amp;&#10;[ \hat{V}(\theta)]_{\{\Psi_{0}, \overline{\Psi}_{1}\}}&amp;&#10;[ \hat{V}(\theta)]_{\{\Psi_{0}, \overline{\Psi}_{2}\}}&amp;...\\&#10;[ \hat{V}(\theta)]_{\{\Psi_{1}, \overline{\Psi}_{0}\}} &amp;&#10;[ \hat{V}(\theta)]_{\{\Psi_{1}, \overline{\Psi}_{1}\}}&amp;&#10;[ \hat{V}(\theta)]_{\{\Psi_{1}, \overline{\Psi}_{2}\}}&amp;...\\&#10;[ \hat{V}(\theta)]_{\{\Psi_{2}, \overline{\Psi}_{0}\}} &amp;&#10;[ \hat{V}(\theta)]_{\{\Psi_{2}, \overline{\Psi}_{1}\}}&amp;&#10;[ \hat{V}(\theta)]_{\{\Psi_{2}, \overline{\Psi}_{2}\}}&amp;...\\&#10; ...&amp;...&amp;...&amp;...&#10; \end{bmatrix}&#10;§png§600§FALSE§"/>
          <p:cNvPicPr/>
          <p:nvPr/>
        </p:nvPicPr>
        <p:blipFill>
          <a:blip r:embed="rId2"/>
          <a:stretch/>
        </p:blipFill>
        <p:spPr>
          <a:xfrm>
            <a:off x="501480" y="2906640"/>
            <a:ext cx="8949960" cy="1802160"/>
          </a:xfrm>
          <a:prstGeom prst="rect">
            <a:avLst/>
          </a:prstGeom>
          <a:ln>
            <a:noFill/>
          </a:ln>
        </p:spPr>
      </p:pic>
      <p:sp>
        <p:nvSpPr>
          <p:cNvPr id="554" name="CustomShape 3"/>
          <p:cNvSpPr/>
          <p:nvPr/>
        </p:nvSpPr>
        <p:spPr>
          <a:xfrm>
            <a:off x="4258800" y="2906640"/>
            <a:ext cx="4428000" cy="47664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"/>
          <p:cNvSpPr/>
          <p:nvPr/>
        </p:nvSpPr>
        <p:spPr>
          <a:xfrm>
            <a:off x="2296080" y="3840480"/>
            <a:ext cx="4287600" cy="54864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5"/>
          <p:cNvSpPr/>
          <p:nvPr/>
        </p:nvSpPr>
        <p:spPr>
          <a:xfrm>
            <a:off x="2296080" y="3383280"/>
            <a:ext cx="1962720" cy="457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6"/>
          <p:cNvSpPr/>
          <p:nvPr/>
        </p:nvSpPr>
        <p:spPr>
          <a:xfrm>
            <a:off x="6583680" y="3383280"/>
            <a:ext cx="2103120" cy="457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7"/>
          <p:cNvSpPr/>
          <p:nvPr/>
        </p:nvSpPr>
        <p:spPr>
          <a:xfrm>
            <a:off x="6583680" y="3840480"/>
            <a:ext cx="2103120" cy="54864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8"/>
          <p:cNvSpPr/>
          <p:nvPr/>
        </p:nvSpPr>
        <p:spPr>
          <a:xfrm>
            <a:off x="4263120" y="3383280"/>
            <a:ext cx="2320560" cy="46584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9"/>
          <p:cNvSpPr/>
          <p:nvPr/>
        </p:nvSpPr>
        <p:spPr>
          <a:xfrm>
            <a:off x="2296080" y="2906640"/>
            <a:ext cx="1962720" cy="48528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Orientations of spin magnetization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62" name="TextShape 2"/>
          <p:cNvSpPr txBox="1"/>
          <p:nvPr/>
        </p:nvSpPr>
        <p:spPr>
          <a:xfrm>
            <a:off x="504000" y="144000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Wavefunction is not invariant under changes in the spin magnetization axis:</a:t>
            </a:r>
            <a:endParaRPr b="0" lang="en-US" sz="2200" spc="-1" strike="noStrike">
              <a:latin typeface="Ubuntu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564" name="Table 3"/>
          <p:cNvGraphicFramePr/>
          <p:nvPr/>
        </p:nvGraphicFramePr>
        <p:xfrm>
          <a:off x="1227600" y="2384640"/>
          <a:ext cx="7867800" cy="2507040"/>
        </p:xfrm>
        <a:graphic>
          <a:graphicData uri="http://schemas.openxmlformats.org/drawingml/2006/table">
            <a:tbl>
              <a:tblPr/>
              <a:tblGrid>
                <a:gridCol w="3505680"/>
                <a:gridCol w="4362480"/>
              </a:tblGrid>
              <a:tr h="59940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Magnetization direction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Total Energy (eV)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3576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X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cs-CZ" sz="1800" spc="-1" strike="noStrike">
                          <a:latin typeface="Arial"/>
                        </a:rPr>
                        <a:t>-</a:t>
                      </a:r>
                      <a:r>
                        <a:rPr b="1" lang="cs-CZ" sz="1800" spc="-1" strike="noStrike">
                          <a:latin typeface="Arial"/>
                        </a:rPr>
                        <a:t>14136.375</a:t>
                      </a:r>
                      <a:r>
                        <a:rPr b="1" lang="cs-CZ" sz="1800" spc="-1" strike="noStrike">
                          <a:solidFill>
                            <a:srgbClr val="3366ff"/>
                          </a:solidFill>
                          <a:latin typeface="Arial"/>
                        </a:rPr>
                        <a:t>479670</a:t>
                      </a:r>
                      <a:r>
                        <a:rPr b="1" i="1" lang="cs-CZ" sz="1800" spc="-1" strike="noStrike">
                          <a:latin typeface="Arial"/>
                        </a:rPr>
                        <a:t>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3576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cs-CZ" sz="1800" spc="-1" strike="noStrike">
                          <a:latin typeface="Arial"/>
                        </a:rPr>
                        <a:t>-</a:t>
                      </a:r>
                      <a:r>
                        <a:rPr b="1" lang="cs-CZ" sz="1800" spc="-1" strike="noStrike">
                          <a:latin typeface="Arial"/>
                        </a:rPr>
                        <a:t>14136.375</a:t>
                      </a:r>
                      <a:r>
                        <a:rPr b="1" lang="cs-CZ" sz="1800" spc="-1" strike="noStrike">
                          <a:solidFill>
                            <a:srgbClr val="3366ff"/>
                          </a:solidFill>
                          <a:latin typeface="Arial"/>
                        </a:rPr>
                        <a:t>479670</a:t>
                      </a:r>
                      <a:r>
                        <a:rPr b="1" i="1" lang="cs-CZ" sz="1800" spc="-1" strike="noStrike">
                          <a:latin typeface="Arial"/>
                        </a:rPr>
                        <a:t>33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36480"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cs-CZ" sz="1800" spc="-1" strike="noStrike">
                          <a:latin typeface="Arial"/>
                        </a:rPr>
                        <a:t>-14136.375</a:t>
                      </a:r>
                      <a:r>
                        <a:rPr b="0" lang="cs-CZ" sz="1800" spc="-1" strike="noStrike">
                          <a:latin typeface="Arial"/>
                        </a:rPr>
                        <a:t>5</a:t>
                      </a:r>
                      <a:r>
                        <a:rPr b="1" lang="cs-CZ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69109</a:t>
                      </a:r>
                      <a:r>
                        <a:rPr b="1" i="1" lang="cs-CZ" sz="1800" spc="-1" strike="noStrike">
                          <a:latin typeface="Arial"/>
                        </a:rPr>
                        <a:t>89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565" name="TextShape 4"/>
          <p:cNvSpPr txBox="1"/>
          <p:nvPr/>
        </p:nvSpPr>
        <p:spPr>
          <a:xfrm>
            <a:off x="360360" y="547200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Ubuntu"/>
              </a:rPr>
              <a:t>Table 1: Energies obtained for different orientations of spin for HF calculations on I</a:t>
            </a:r>
            <a:r>
              <a:rPr b="0" lang="en-US" sz="2000" spc="-1" strike="noStrike" baseline="-101000">
                <a:latin typeface="Ubuntu"/>
              </a:rPr>
              <a:t>2</a:t>
            </a:r>
            <a:r>
              <a:rPr b="0" lang="en-US" sz="2000" spc="-1" strike="noStrike" baseline="101000">
                <a:latin typeface="Ubuntu"/>
              </a:rPr>
              <a:t>-</a:t>
            </a:r>
            <a:r>
              <a:rPr b="0" lang="en-US" sz="2000" spc="-1" strike="noStrike">
                <a:latin typeface="Ubuntu"/>
              </a:rPr>
              <a:t>. The bond is along the z-axis.</a:t>
            </a:r>
            <a:endParaRPr b="0" lang="en-US" sz="2000" spc="-1" strike="noStrike">
              <a:latin typeface="Ubuntu"/>
            </a:endParaRPr>
          </a:p>
        </p:txBody>
      </p:sp>
      <p:sp>
        <p:nvSpPr>
          <p:cNvPr id="566" name="TextShape 5"/>
          <p:cNvSpPr txBox="1"/>
          <p:nvPr/>
        </p:nvSpPr>
        <p:spPr>
          <a:xfrm>
            <a:off x="1974240" y="6217920"/>
            <a:ext cx="579816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500" spc="-1" strike="noStrike">
                <a:latin typeface="Arial"/>
              </a:rPr>
              <a:t>P. J. Cherry, V. G. Malkin, O. L. Malkina, J. R. Asher, JCP,  (2016)</a:t>
            </a:r>
            <a:endParaRPr b="0" lang="en-US" sz="15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Density matrix approach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68" name="TextShape 2"/>
          <p:cNvSpPr txBox="1"/>
          <p:nvPr/>
        </p:nvSpPr>
        <p:spPr>
          <a:xfrm>
            <a:off x="504000" y="1584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Define how the system evolves in time: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69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387960" y="234144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570" name="" descr=""/>
          <p:cNvPicPr/>
          <p:nvPr/>
        </p:nvPicPr>
        <p:blipFill>
          <a:blip r:embed="rId2"/>
          <a:stretch/>
        </p:blipFill>
        <p:spPr>
          <a:xfrm>
            <a:off x="8436600" y="21600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81" name="" descr="28§display§g_{xx}^{s} =&#10; \langle \Psi_{\mathbf{X}}| \hat{S}_{x} | \Psi_{\mathbf{X}} \rangle§png§600§FALSE§"/>
          <p:cNvPicPr/>
          <p:nvPr/>
        </p:nvPicPr>
        <p:blipFill>
          <a:blip r:embed="rId2"/>
          <a:stretch/>
        </p:blipFill>
        <p:spPr>
          <a:xfrm>
            <a:off x="3718080" y="2616120"/>
            <a:ext cx="285372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Density matrix approach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72" name="TextShape 2"/>
          <p:cNvSpPr txBox="1"/>
          <p:nvPr/>
        </p:nvSpPr>
        <p:spPr>
          <a:xfrm>
            <a:off x="504000" y="1584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Define how the system evolves in time: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Determine this evolution from the Hamiltonian: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73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383280" y="233712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574" name="" descr="28§display§e^{i\hat{H}t}=U(t)&#10;\text{\ \ \ \ \ \ \ \ \ }&#10;§png§600§FALSE§"/>
          <p:cNvPicPr/>
          <p:nvPr/>
        </p:nvPicPr>
        <p:blipFill>
          <a:blip r:embed="rId2"/>
          <a:stretch/>
        </p:blipFill>
        <p:spPr>
          <a:xfrm>
            <a:off x="1290960" y="3916440"/>
            <a:ext cx="1735920" cy="469800"/>
          </a:xfrm>
          <a:prstGeom prst="rect">
            <a:avLst/>
          </a:prstGeom>
          <a:ln>
            <a:noFill/>
          </a:ln>
        </p:spPr>
      </p:pic>
      <p:pic>
        <p:nvPicPr>
          <p:cNvPr id="575" name="" descr=""/>
          <p:cNvPicPr/>
          <p:nvPr/>
        </p:nvPicPr>
        <p:blipFill>
          <a:blip r:embed="rId3"/>
          <a:stretch/>
        </p:blipFill>
        <p:spPr>
          <a:xfrm>
            <a:off x="8436600" y="21600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Density matrix approach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77" name="TextShape 2"/>
          <p:cNvSpPr txBox="1"/>
          <p:nvPr/>
        </p:nvSpPr>
        <p:spPr>
          <a:xfrm>
            <a:off x="504000" y="1584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Define how the system evolves in time: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Determine this evolution from the Hamiltonian: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78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383280" y="233712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579" name="" descr="28§display§e^{i\hat{H}t}=U(t)&#10;\text{\ \ \ \ \ \ \ \ \ }&#10;\rightarrow&#10;\text{\ \ \ \ \ \ \ \ \ }&#10;e^{i [\sum_{uv}B_{u}g_{uv}\sigma_{v}]t}=U(t)&#10;§png§600§FALSE§"/>
          <p:cNvPicPr/>
          <p:nvPr/>
        </p:nvPicPr>
        <p:blipFill>
          <a:blip r:embed="rId2"/>
          <a:stretch/>
        </p:blipFill>
        <p:spPr>
          <a:xfrm>
            <a:off x="1290960" y="3916080"/>
            <a:ext cx="7857000" cy="469440"/>
          </a:xfrm>
          <a:prstGeom prst="rect">
            <a:avLst/>
          </a:prstGeom>
          <a:ln>
            <a:noFill/>
          </a:ln>
        </p:spPr>
      </p:pic>
      <p:pic>
        <p:nvPicPr>
          <p:cNvPr id="580" name="" descr=""/>
          <p:cNvPicPr/>
          <p:nvPr/>
        </p:nvPicPr>
        <p:blipFill>
          <a:blip r:embed="rId3"/>
          <a:stretch/>
        </p:blipFill>
        <p:spPr>
          <a:xfrm>
            <a:off x="84366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81" name="TextShape 3"/>
          <p:cNvSpPr txBox="1"/>
          <p:nvPr/>
        </p:nvSpPr>
        <p:spPr>
          <a:xfrm>
            <a:off x="3749040" y="438552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basis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restriction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Density matrix approach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504000" y="1584000"/>
            <a:ext cx="9071280" cy="536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Define how the system evolves in time: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Determine this evolution from the Hamiltonian: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Restriction of basis causes errors in systems with low lying spin states and strong spin-orbit coupling.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84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383280" y="235116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585" name="" descr="28§display§e^{i\hat{H}t}=U(t)&#10;\text{\ \ \ \ \ \ \ \ \ }&#10;\rightarrow&#10;\text{\ \ \ \ \ \ \ \ \ }&#10;e^{i [\sum_{uv}B_{u}g_{uv}\sigma_{v}]t}=U(t)&#10;§png§600§FALSE§"/>
          <p:cNvPicPr/>
          <p:nvPr/>
        </p:nvPicPr>
        <p:blipFill>
          <a:blip r:embed="rId2"/>
          <a:stretch/>
        </p:blipFill>
        <p:spPr>
          <a:xfrm>
            <a:off x="1290960" y="3916080"/>
            <a:ext cx="7857000" cy="469440"/>
          </a:xfrm>
          <a:prstGeom prst="rect">
            <a:avLst/>
          </a:prstGeom>
          <a:ln>
            <a:noFill/>
          </a:ln>
        </p:spPr>
      </p:pic>
      <p:pic>
        <p:nvPicPr>
          <p:cNvPr id="586" name="" descr=""/>
          <p:cNvPicPr/>
          <p:nvPr/>
        </p:nvPicPr>
        <p:blipFill>
          <a:blip r:embed="rId3"/>
          <a:stretch/>
        </p:blipFill>
        <p:spPr>
          <a:xfrm>
            <a:off x="84726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87" name="TextShape 3"/>
          <p:cNvSpPr txBox="1"/>
          <p:nvPr/>
        </p:nvSpPr>
        <p:spPr>
          <a:xfrm>
            <a:off x="3749040" y="438588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ff0000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basis</a:t>
            </a:r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restriction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Time evolution with g-tensor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Restrict time evolution to ground state: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latin typeface="Ubuntu"/>
              </a:rPr>
              <a:t>Ignore everything above the ground state multiplet!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590" name="" descr=""/>
          <p:cNvPicPr/>
          <p:nvPr/>
        </p:nvPicPr>
        <p:blipFill>
          <a:blip r:embed="rId1"/>
          <a:stretch/>
        </p:blipFill>
        <p:spPr>
          <a:xfrm>
            <a:off x="8388000" y="18828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591" name="" descr="28§display§[U(t)]=&#10;\begin{bmatrix}&#10;[\mathbf{U}(t)]_{00}&amp;[\mathbf{U}(t)]_{01}&amp;[\mathbf{U}(t)]_{02}&amp;...\\&#10;[\mathbf{U}(t)]_{10}&amp;[\mathbf{U}(t)]_{11}&amp;[\mathbf{U}(t)]_{12}&amp;...\\&#10;[\mathbf{U}(t)]_{20}&amp;[\mathbf{U}(t)]_{21}&amp;[\mathbf{U}(t)]_{22} &amp;...\\&#10; ...&amp;...&amp;...&amp;...\\&#10; \end{bmatrix}&#10;§png§600§FALSE§"/>
          <p:cNvPicPr/>
          <p:nvPr/>
        </p:nvPicPr>
        <p:blipFill>
          <a:blip r:embed="rId2"/>
          <a:stretch/>
        </p:blipFill>
        <p:spPr>
          <a:xfrm>
            <a:off x="1276200" y="2348640"/>
            <a:ext cx="6625440" cy="1693440"/>
          </a:xfrm>
          <a:prstGeom prst="rect">
            <a:avLst/>
          </a:prstGeom>
          <a:ln>
            <a:noFill/>
          </a:ln>
        </p:spPr>
      </p:pic>
      <p:sp>
        <p:nvSpPr>
          <p:cNvPr id="592" name="CustomShape 3"/>
          <p:cNvSpPr/>
          <p:nvPr/>
        </p:nvSpPr>
        <p:spPr>
          <a:xfrm>
            <a:off x="4114800" y="2348280"/>
            <a:ext cx="3017520" cy="46836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4"/>
          <p:cNvSpPr/>
          <p:nvPr/>
        </p:nvSpPr>
        <p:spPr>
          <a:xfrm>
            <a:off x="5688000" y="2816640"/>
            <a:ext cx="1444320" cy="40392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5"/>
          <p:cNvSpPr/>
          <p:nvPr/>
        </p:nvSpPr>
        <p:spPr>
          <a:xfrm>
            <a:off x="2745000" y="3222000"/>
            <a:ext cx="2950560" cy="40320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6"/>
          <p:cNvSpPr/>
          <p:nvPr/>
        </p:nvSpPr>
        <p:spPr>
          <a:xfrm>
            <a:off x="4110120" y="2816640"/>
            <a:ext cx="1577520" cy="40536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7"/>
          <p:cNvSpPr/>
          <p:nvPr/>
        </p:nvSpPr>
        <p:spPr>
          <a:xfrm>
            <a:off x="5695560" y="3220560"/>
            <a:ext cx="1436760" cy="40464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8"/>
          <p:cNvSpPr/>
          <p:nvPr/>
        </p:nvSpPr>
        <p:spPr>
          <a:xfrm>
            <a:off x="2745000" y="2816640"/>
            <a:ext cx="1365120" cy="405360"/>
          </a:xfrm>
          <a:prstGeom prst="rect">
            <a:avLst/>
          </a:prstGeom>
          <a:solidFill>
            <a:srgbClr val="808080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Time evolution in extended framework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599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Ubuntu"/>
              </a:rPr>
              <a:t>Include excited states in time evolution: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400" spc="-1" strike="noStrike">
                <a:latin typeface="Ubuntu"/>
              </a:rPr>
              <a:t>Red blocks correspond to forbidden transitions.</a:t>
            </a: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Ubuntu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8388000" y="18828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601" name="" descr="28§display§U(t)=&#10;\begin{bmatrix}&#10;[\mathbf{U}(t)]_{00}&amp;[\mathbf{U}(t)]_{01}&amp;[\mathbf{U}(t)]_{02}&amp;...\\&#10;[\mathbf{U}(t)]_{10}&amp;[\mathbf{U}(t)]_{11}&amp;[\mathbf{U}(t)]_{12}&amp;...\\&#10;[\mathbf{U}(t)]_{20}&amp;[\mathbf{U}(t)]_{21}&amp;[\mathbf{U}(t)]_{22} &amp;...\\&#10; ...&amp;...&amp;...&amp;...\\&#10; \end{bmatrix}&#10;§png§600§FALSE§"/>
          <p:cNvPicPr/>
          <p:nvPr/>
        </p:nvPicPr>
        <p:blipFill>
          <a:blip r:embed="rId2"/>
          <a:stretch/>
        </p:blipFill>
        <p:spPr>
          <a:xfrm>
            <a:off x="1383840" y="2384280"/>
            <a:ext cx="6448320" cy="1693440"/>
          </a:xfrm>
          <a:prstGeom prst="rect">
            <a:avLst/>
          </a:prstGeom>
          <a:ln>
            <a:noFill/>
          </a:ln>
        </p:spPr>
      </p:pic>
      <p:sp>
        <p:nvSpPr>
          <p:cNvPr id="602" name="CustomShape 3"/>
          <p:cNvSpPr/>
          <p:nvPr/>
        </p:nvSpPr>
        <p:spPr>
          <a:xfrm>
            <a:off x="4114800" y="2384280"/>
            <a:ext cx="3017520" cy="45036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4"/>
          <p:cNvSpPr/>
          <p:nvPr/>
        </p:nvSpPr>
        <p:spPr>
          <a:xfrm>
            <a:off x="5688000" y="2834640"/>
            <a:ext cx="1444320" cy="421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5"/>
          <p:cNvSpPr/>
          <p:nvPr/>
        </p:nvSpPr>
        <p:spPr>
          <a:xfrm>
            <a:off x="2745000" y="3258000"/>
            <a:ext cx="2950560" cy="403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6"/>
          <p:cNvSpPr/>
          <p:nvPr/>
        </p:nvSpPr>
        <p:spPr>
          <a:xfrm>
            <a:off x="2745000" y="2852640"/>
            <a:ext cx="1365120" cy="40536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Advantages of extended framework</a:t>
            </a:r>
            <a:endParaRPr b="0" lang="en-US" sz="2600" spc="-1" strike="noStrike">
              <a:latin typeface="Ubuntu"/>
            </a:endParaRPr>
          </a:p>
        </p:txBody>
      </p:sp>
      <p:pic>
        <p:nvPicPr>
          <p:cNvPr id="607" name="" descr=""/>
          <p:cNvPicPr/>
          <p:nvPr/>
        </p:nvPicPr>
        <p:blipFill>
          <a:blip r:embed="rId1"/>
          <a:stretch/>
        </p:blipFill>
        <p:spPr>
          <a:xfrm>
            <a:off x="8352000" y="18828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608" name="" descr=""/>
          <p:cNvPicPr/>
          <p:nvPr/>
        </p:nvPicPr>
        <p:blipFill>
          <a:blip r:embed="rId2"/>
          <a:stretch/>
        </p:blipFill>
        <p:spPr>
          <a:xfrm>
            <a:off x="842760" y="1487880"/>
            <a:ext cx="4552200" cy="4241880"/>
          </a:xfrm>
          <a:prstGeom prst="rect">
            <a:avLst/>
          </a:prstGeom>
          <a:ln>
            <a:noFill/>
          </a:ln>
        </p:spPr>
      </p:pic>
      <p:sp>
        <p:nvSpPr>
          <p:cNvPr id="609" name="TextShape 2"/>
          <p:cNvSpPr txBox="1"/>
          <p:nvPr/>
        </p:nvSpPr>
        <p:spPr>
          <a:xfrm>
            <a:off x="548640" y="5943600"/>
            <a:ext cx="5303520" cy="861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Cytochrome c fragment from X-ray geometry. Calderone group, CERM, unpublished.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0" name="TextShape 3"/>
          <p:cNvSpPr txBox="1"/>
          <p:nvPr/>
        </p:nvSpPr>
        <p:spPr>
          <a:xfrm>
            <a:off x="5852160" y="1835640"/>
            <a:ext cx="3657600" cy="401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20" spc="-1" strike="noStrike">
                <a:latin typeface="Arial"/>
              </a:rPr>
              <a:t>Can describe mixing of multiplets and systems with low lying excited states.</a:t>
            </a:r>
            <a:endParaRPr b="0" lang="en-US" sz="202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2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20" spc="-1" strike="noStrike">
                <a:latin typeface="Arial"/>
              </a:rPr>
              <a:t>Protein pNMR experiments are often be performed at temperatures &gt;&gt; 0K.</a:t>
            </a:r>
            <a:endParaRPr b="0" lang="en-US" sz="202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2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20" spc="-1" strike="noStrike">
                <a:latin typeface="Arial"/>
              </a:rPr>
              <a:t>Population of excited states complicates spectral analysis and prediction.</a:t>
            </a:r>
            <a:endParaRPr b="0" lang="en-US" sz="202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Advantages of extended framework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612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</p:txBody>
      </p:sp>
      <p:pic>
        <p:nvPicPr>
          <p:cNvPr id="613" name="" descr=""/>
          <p:cNvPicPr/>
          <p:nvPr/>
        </p:nvPicPr>
        <p:blipFill>
          <a:blip r:embed="rId1"/>
          <a:stretch/>
        </p:blipFill>
        <p:spPr>
          <a:xfrm>
            <a:off x="8352000" y="18828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614" name="" descr=""/>
          <p:cNvPicPr/>
          <p:nvPr/>
        </p:nvPicPr>
        <p:blipFill>
          <a:blip r:embed="rId2"/>
          <a:srcRect l="39665" t="25592" r="12129" b="1652"/>
          <a:stretch/>
        </p:blipFill>
        <p:spPr>
          <a:xfrm>
            <a:off x="698400" y="2851200"/>
            <a:ext cx="4023360" cy="3760920"/>
          </a:xfrm>
          <a:prstGeom prst="rect">
            <a:avLst/>
          </a:prstGeom>
          <a:ln>
            <a:noFill/>
          </a:ln>
        </p:spPr>
      </p:pic>
      <p:sp>
        <p:nvSpPr>
          <p:cNvPr id="615" name="TextShape 3"/>
          <p:cNvSpPr txBox="1"/>
          <p:nvPr/>
        </p:nvSpPr>
        <p:spPr>
          <a:xfrm>
            <a:off x="647640" y="1536840"/>
            <a:ext cx="877068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en-US" sz="1800" spc="-1" strike="noStrike">
                <a:latin typeface="Arial"/>
              </a:rPr>
              <a:t>Synthesis :</a:t>
            </a:r>
            <a:r>
              <a:rPr b="0" i="1" lang="en-US" sz="1800" spc="-1" strike="noStrike">
                <a:latin typeface="Arial"/>
              </a:rPr>
              <a:t> J. Tang, I Hewitt, N. T. Madhu, G Chastanet, W. Wernsdorfer, C. E.  Anson, C. Benelli, R. Sessoli, and A. Powell,  Angewandte Chemie International Edition, (2006)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i="1" lang="en-US" sz="1800" spc="-1" strike="noStrike">
                <a:latin typeface="Arial"/>
              </a:rPr>
              <a:t>Theory :</a:t>
            </a:r>
            <a:r>
              <a:rPr b="0" i="1" lang="en-US" sz="1800" spc="-1" strike="noStrike">
                <a:latin typeface="Arial"/>
              </a:rPr>
              <a:t> L. Chibotaru, L. Ungur, and A.Soncini. Angewandte Chemie (2008)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6" name="TextShape 4"/>
          <p:cNvSpPr txBox="1"/>
          <p:nvPr/>
        </p:nvSpPr>
        <p:spPr>
          <a:xfrm>
            <a:off x="5303520" y="3566160"/>
            <a:ext cx="4114800" cy="130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Multiple spin centres.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Significant spin-orbit coupling.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Unusual symmetry.</a:t>
            </a:r>
            <a:endParaRPr b="0" lang="en-US" sz="22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G-tensor theory and strong spin-orbit coupling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618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en-US" sz="2600" spc="-1" strike="noStrike">
                <a:latin typeface="Ubuntu"/>
              </a:rPr>
              <a:t>Q) How well is g-tensor theory adapted to cases with strong spin-orbit coupling?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</p:txBody>
      </p:sp>
      <p:pic>
        <p:nvPicPr>
          <p:cNvPr id="619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G-tensor theory and strong spin-orbit coupling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latin typeface="Ubuntu"/>
              </a:rPr>
              <a:t>Q) How well is g-tensor theory adapted to cases with strong spin-orbit coupling?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latin typeface="Ubuntu"/>
              </a:rPr>
              <a:t>A) In systems with large, anisotropic spin orbit coupling it breaks down, and density matrix based approaches could be useful.</a:t>
            </a: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Ubuntu"/>
            </a:endParaRPr>
          </a:p>
        </p:txBody>
      </p:sp>
      <p:pic>
        <p:nvPicPr>
          <p:cNvPr id="622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3000" spc="-1" strike="noStrike">
                <a:latin typeface="Ubuntu"/>
              </a:rPr>
              <a:t>Acknowledgments</a:t>
            </a:r>
            <a:endParaRPr b="0" lang="en-US" sz="3000" spc="-1" strike="noStrike">
              <a:latin typeface="Ubuntu"/>
            </a:endParaRPr>
          </a:p>
        </p:txBody>
      </p:sp>
      <p:sp>
        <p:nvSpPr>
          <p:cNvPr id="624" name="TextShape 2"/>
          <p:cNvSpPr txBox="1"/>
          <p:nvPr/>
        </p:nvSpPr>
        <p:spPr>
          <a:xfrm>
            <a:off x="576000" y="1584000"/>
            <a:ext cx="49438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Ubuntu"/>
              </a:rPr>
              <a:t>People</a:t>
            </a:r>
            <a:endParaRPr b="0" lang="en-US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Prof. Vladimir Malkin and Prof. Olga Malkina (Bratislava).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Dr. Stanislav Komorovsk</a:t>
            </a:r>
            <a:r>
              <a:rPr b="0" lang="en-US" sz="2600" spc="-1" strike="noStrike">
                <a:latin typeface="Cantarell"/>
                <a:ea typeface="Cantarell"/>
              </a:rPr>
              <a:t>ý</a:t>
            </a:r>
            <a:r>
              <a:rPr b="0" lang="en-US" sz="2200" spc="-1" strike="noStrike">
                <a:latin typeface="Ubuntu"/>
              </a:rPr>
              <a:t> (Troms</a:t>
            </a:r>
            <a:r>
              <a:rPr b="0" lang="en-US" sz="1800" spc="-1" strike="noStrike">
                <a:latin typeface="Cantarell"/>
                <a:ea typeface="Cantarell"/>
              </a:rPr>
              <a:t>Ø</a:t>
            </a:r>
            <a:r>
              <a:rPr b="0" lang="en-US" sz="2200" spc="-1" strike="noStrike">
                <a:latin typeface="Ubuntu"/>
              </a:rPr>
              <a:t>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Prof. Micheal Odelius and Prof. Jozef Kowalewskii (Stockholm).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Prof. Juha Vaara (Oulu).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Prof. Giacomo Parigi, Prof. Claudio Luchinat, Dr. Enrico Ravera (Florence).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Ubuntu"/>
              </a:rPr>
              <a:t>Prof. Toru Shiozaki and group (Northwestern).</a:t>
            </a:r>
            <a:endParaRPr b="0" lang="en-US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62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626" name="" descr=""/>
          <p:cNvPicPr/>
          <p:nvPr/>
        </p:nvPicPr>
        <p:blipFill>
          <a:blip r:embed="rId2"/>
          <a:stretch/>
        </p:blipFill>
        <p:spPr>
          <a:xfrm>
            <a:off x="6336000" y="3456000"/>
            <a:ext cx="1008000" cy="1152000"/>
          </a:xfrm>
          <a:prstGeom prst="rect">
            <a:avLst/>
          </a:prstGeom>
          <a:ln>
            <a:noFill/>
          </a:ln>
        </p:spPr>
      </p:pic>
      <p:pic>
        <p:nvPicPr>
          <p:cNvPr id="627" name="" descr=""/>
          <p:cNvPicPr/>
          <p:nvPr/>
        </p:nvPicPr>
        <p:blipFill>
          <a:blip r:embed="rId3"/>
          <a:stretch/>
        </p:blipFill>
        <p:spPr>
          <a:xfrm>
            <a:off x="7793640" y="3377880"/>
            <a:ext cx="1134360" cy="1374120"/>
          </a:xfrm>
          <a:prstGeom prst="rect">
            <a:avLst/>
          </a:prstGeom>
          <a:ln>
            <a:noFill/>
          </a:ln>
        </p:spPr>
      </p:pic>
      <p:sp>
        <p:nvSpPr>
          <p:cNvPr id="628" name="TextShape 3"/>
          <p:cNvSpPr txBox="1"/>
          <p:nvPr/>
        </p:nvSpPr>
        <p:spPr>
          <a:xfrm>
            <a:off x="5292000" y="1620000"/>
            <a:ext cx="460800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latin typeface="Ubuntu"/>
              </a:rPr>
              <a:t>Funding</a:t>
            </a:r>
            <a:endParaRPr b="0" lang="en-US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400" spc="-1" strike="noStrike">
                <a:latin typeface="Ubuntu"/>
              </a:rPr>
              <a:t>The research leading to these results has received funding from the People Programme (Marie Curie Actions) of the European Union's Seventh Framework Programme (FP7/2007-2013) under REA grant agreement n°3171</a:t>
            </a:r>
            <a:r>
              <a:rPr b="0" lang="en-US" sz="1400" spc="-1" strike="noStrike">
                <a:latin typeface="Ubuntu"/>
              </a:rPr>
              <a:t>27.</a:t>
            </a:r>
            <a:endParaRPr b="0" lang="en-US" sz="1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629" name="" descr=""/>
          <p:cNvPicPr/>
          <p:nvPr/>
        </p:nvPicPr>
        <p:blipFill>
          <a:blip r:embed="rId4"/>
          <a:stretch/>
        </p:blipFill>
        <p:spPr>
          <a:xfrm>
            <a:off x="5706720" y="5040000"/>
            <a:ext cx="1529280" cy="1224000"/>
          </a:xfrm>
          <a:prstGeom prst="rect">
            <a:avLst/>
          </a:prstGeom>
          <a:ln>
            <a:noFill/>
          </a:ln>
        </p:spPr>
      </p:pic>
      <p:pic>
        <p:nvPicPr>
          <p:cNvPr id="630" name="" descr=""/>
          <p:cNvPicPr/>
          <p:nvPr/>
        </p:nvPicPr>
        <p:blipFill>
          <a:blip r:embed="rId5"/>
          <a:stretch/>
        </p:blipFill>
        <p:spPr>
          <a:xfrm>
            <a:off x="7416000" y="4975560"/>
            <a:ext cx="2232000" cy="1360440"/>
          </a:xfrm>
          <a:prstGeom prst="rect">
            <a:avLst/>
          </a:prstGeom>
          <a:ln>
            <a:noFill/>
          </a:ln>
        </p:spPr>
      </p:pic>
      <p:pic>
        <p:nvPicPr>
          <p:cNvPr id="631" name="" descr=""/>
          <p:cNvPicPr/>
          <p:nvPr/>
        </p:nvPicPr>
        <p:blipFill>
          <a:blip r:embed="rId6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632" name="" descr=""/>
          <p:cNvPicPr/>
          <p:nvPr/>
        </p:nvPicPr>
        <p:blipFill>
          <a:blip r:embed="rId7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85" name="" descr="28§display§g_{xx}^{s} =&#10;\Im m \langle \overline{\Psi}_{\mathbf{Y}}| \hat{S}_{x} | \Psi_{\mathbf{Y}} \rangle&#10;&#10;§png§600§FALSE§"/>
          <p:cNvPicPr/>
          <p:nvPr/>
        </p:nvPicPr>
        <p:blipFill>
          <a:blip r:embed="rId2"/>
          <a:stretch/>
        </p:blipFill>
        <p:spPr>
          <a:xfrm>
            <a:off x="3164760" y="3236760"/>
            <a:ext cx="3433320" cy="427320"/>
          </a:xfrm>
          <a:prstGeom prst="rect">
            <a:avLst/>
          </a:prstGeom>
          <a:ln>
            <a:noFill/>
          </a:ln>
        </p:spPr>
      </p:pic>
      <p:pic>
        <p:nvPicPr>
          <p:cNvPr id="186" name="" descr="28§display§g_{xx}^{s} =&#10; \langle \Psi_{\mathbf{X}}| \hat{S}_{x} | \Psi_{\mathbf{X}} \rangle§png§600§FALSE§"/>
          <p:cNvPicPr/>
          <p:nvPr/>
        </p:nvPicPr>
        <p:blipFill>
          <a:blip r:embed="rId3"/>
          <a:stretch/>
        </p:blipFill>
        <p:spPr>
          <a:xfrm>
            <a:off x="3718080" y="2652120"/>
            <a:ext cx="2853720" cy="427320"/>
          </a:xfrm>
          <a:prstGeom prst="rect">
            <a:avLst/>
          </a:prstGeom>
          <a:ln>
            <a:noFill/>
          </a:ln>
        </p:spPr>
      </p:pic>
      <p:pic>
        <p:nvPicPr>
          <p:cNvPr id="187" name="" descr="28§display§g_{xx}^{s} &#10;=\Re e \langle\overline{ \Psi}_{\mathbf{Z}}| \hat{S}_{x} | \Psi_{\mathbf{Z}} \rangle&#10;§png§600§FALSE§"/>
          <p:cNvPicPr/>
          <p:nvPr/>
        </p:nvPicPr>
        <p:blipFill>
          <a:blip r:embed="rId4"/>
          <a:stretch/>
        </p:blipFill>
        <p:spPr>
          <a:xfrm>
            <a:off x="3383280" y="3782520"/>
            <a:ext cx="318312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Provided we correct for spin contamination this seems to work.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91" name="" descr="28§display§g_{xx}^{s} =&#10;\Im m \langle \overline{\Psi}_{\mathbf{Y}}| \hat{S}_{x} | \Psi_{\mathbf{Y}} \rangle + \Delta&#10;&#10;§png§600§FALSE§"/>
          <p:cNvPicPr/>
          <p:nvPr/>
        </p:nvPicPr>
        <p:blipFill>
          <a:blip r:embed="rId2"/>
          <a:stretch/>
        </p:blipFill>
        <p:spPr>
          <a:xfrm>
            <a:off x="3164760" y="3237120"/>
            <a:ext cx="4178160" cy="427320"/>
          </a:xfrm>
          <a:prstGeom prst="rect">
            <a:avLst/>
          </a:prstGeom>
          <a:ln>
            <a:noFill/>
          </a:ln>
        </p:spPr>
      </p:pic>
      <p:pic>
        <p:nvPicPr>
          <p:cNvPr id="192" name="" descr="28§display§g_{xx}^{s} =&#10; \langle \Psi_{\mathbf{X}}| \hat{S}_{x} | \Psi_{\mathbf{X}} \rangle§png§600§FALSE§"/>
          <p:cNvPicPr/>
          <p:nvPr/>
        </p:nvPicPr>
        <p:blipFill>
          <a:blip r:embed="rId3"/>
          <a:stretch/>
        </p:blipFill>
        <p:spPr>
          <a:xfrm>
            <a:off x="3718080" y="2652120"/>
            <a:ext cx="2853720" cy="427320"/>
          </a:xfrm>
          <a:prstGeom prst="rect">
            <a:avLst/>
          </a:prstGeom>
          <a:ln>
            <a:noFill/>
          </a:ln>
        </p:spPr>
      </p:pic>
      <p:pic>
        <p:nvPicPr>
          <p:cNvPr id="193" name="" descr="28§display§g_{xx}^{s} &#10;=\Re e \langle\overline{ \Psi}_{\mathbf{Z}}| \hat{S}_{x} | \Psi_{\mathbf{Z}} \rangle + \Delta&#10;§png§600§FALSE§"/>
          <p:cNvPicPr/>
          <p:nvPr/>
        </p:nvPicPr>
        <p:blipFill>
          <a:blip r:embed="rId4"/>
          <a:stretch/>
        </p:blipFill>
        <p:spPr>
          <a:xfrm>
            <a:off x="3383280" y="3782880"/>
            <a:ext cx="392904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Consistent rotations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Should get the same g-tensor regardless of the orientation of the spin used in the calculation, e.g.,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80" spc="-1" strike="noStrike">
                <a:latin typeface="Ubuntu"/>
              </a:rPr>
              <a:t>Provided we correct for spin contamination this seems to work.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180" spc="-1" strike="noStrike">
                <a:latin typeface="Ubuntu"/>
              </a:rPr>
              <a:t>Will this correction still work if spin-orbit coupling is strong?</a:t>
            </a: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180" spc="-1" strike="noStrike">
              <a:latin typeface="Ubuntu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8424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97" name="" descr="28§display§g_{xx}^{s} =&#10;\Im m \langle \overline{\Psi}_{\mathbf{Y}}| \hat{S}_{x} | \Psi_{\mathbf{Y}} \rangle + \Delta&#10;&#10;§png§600§FALSE§"/>
          <p:cNvPicPr/>
          <p:nvPr/>
        </p:nvPicPr>
        <p:blipFill>
          <a:blip r:embed="rId2"/>
          <a:stretch/>
        </p:blipFill>
        <p:spPr>
          <a:xfrm>
            <a:off x="3164760" y="3237120"/>
            <a:ext cx="4178160" cy="427320"/>
          </a:xfrm>
          <a:prstGeom prst="rect">
            <a:avLst/>
          </a:prstGeom>
          <a:ln>
            <a:noFill/>
          </a:ln>
        </p:spPr>
      </p:pic>
      <p:pic>
        <p:nvPicPr>
          <p:cNvPr id="198" name="" descr="28§display§g_{xx}^{s} =&#10; \langle \Psi_{\mathbf{X}}| \hat{S}_{x} | \Psi_{\mathbf{X}} \rangle§png§600§FALSE§"/>
          <p:cNvPicPr/>
          <p:nvPr/>
        </p:nvPicPr>
        <p:blipFill>
          <a:blip r:embed="rId3"/>
          <a:stretch/>
        </p:blipFill>
        <p:spPr>
          <a:xfrm>
            <a:off x="3718080" y="2652120"/>
            <a:ext cx="2853720" cy="427320"/>
          </a:xfrm>
          <a:prstGeom prst="rect">
            <a:avLst/>
          </a:prstGeom>
          <a:ln>
            <a:noFill/>
          </a:ln>
        </p:spPr>
      </p:pic>
      <p:pic>
        <p:nvPicPr>
          <p:cNvPr id="199" name="" descr="28§display§g_{xx}^{s} &#10;=\Re e \langle\overline{ \Psi}_{\mathbf{Z}}| \hat{S}_{x} | \Psi_{\mathbf{Z}} \rangle + \Delta&#10;§png§600§FALSE§"/>
          <p:cNvPicPr/>
          <p:nvPr/>
        </p:nvPicPr>
        <p:blipFill>
          <a:blip r:embed="rId4"/>
          <a:stretch/>
        </p:blipFill>
        <p:spPr>
          <a:xfrm>
            <a:off x="3383280" y="3782880"/>
            <a:ext cx="3929040" cy="4273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5852160" y="3483720"/>
            <a:ext cx="3511440" cy="1791000"/>
          </a:xfrm>
          <a:prstGeom prst="rect">
            <a:avLst/>
          </a:prstGeom>
          <a:ln>
            <a:noFill/>
          </a:ln>
        </p:spPr>
      </p:pic>
      <p:sp>
        <p:nvSpPr>
          <p:cNvPr id="204" name="Line 3"/>
          <p:cNvSpPr/>
          <p:nvPr/>
        </p:nvSpPr>
        <p:spPr>
          <a:xfrm flipV="1">
            <a:off x="8655120" y="3052800"/>
            <a:ext cx="0" cy="8107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Freeform 4"/>
          <p:cNvSpPr/>
          <p:nvPr/>
        </p:nvSpPr>
        <p:spPr>
          <a:xfrm>
            <a:off x="8285760" y="2787120"/>
            <a:ext cx="241200" cy="269280"/>
          </a:xfrm>
          <a:custGeom>
            <a:avLst/>
            <a:gdLst/>
            <a:ahLst/>
            <a:rect l="0" t="0" r="r" b="b"/>
            <a:pathLst>
              <a:path w="670" h="748">
                <a:moveTo>
                  <a:pt x="336" y="747"/>
                </a:moveTo>
                <a:lnTo>
                  <a:pt x="0" y="747"/>
                </a:lnTo>
                <a:lnTo>
                  <a:pt x="0" y="0"/>
                </a:lnTo>
                <a:lnTo>
                  <a:pt x="669" y="0"/>
                </a:lnTo>
                <a:lnTo>
                  <a:pt x="669" y="747"/>
                </a:lnTo>
                <a:lnTo>
                  <a:pt x="336" y="747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06" name="Freeform 5"/>
          <p:cNvSpPr/>
          <p:nvPr/>
        </p:nvSpPr>
        <p:spPr>
          <a:xfrm>
            <a:off x="8340840" y="2787120"/>
            <a:ext cx="132120" cy="65160"/>
          </a:xfrm>
          <a:custGeom>
            <a:avLst/>
            <a:gdLst/>
            <a:ahLst/>
            <a:rect l="0" t="0" r="r" b="b"/>
            <a:pathLst>
              <a:path w="367" h="181">
                <a:moveTo>
                  <a:pt x="185" y="0"/>
                </a:moveTo>
                <a:lnTo>
                  <a:pt x="0" y="137"/>
                </a:lnTo>
                <a:lnTo>
                  <a:pt x="33" y="180"/>
                </a:lnTo>
                <a:lnTo>
                  <a:pt x="185" y="88"/>
                </a:lnTo>
                <a:lnTo>
                  <a:pt x="333" y="180"/>
                </a:lnTo>
                <a:lnTo>
                  <a:pt x="366" y="137"/>
                </a:lnTo>
                <a:lnTo>
                  <a:pt x="18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" name="Freeform 6"/>
          <p:cNvSpPr/>
          <p:nvPr/>
        </p:nvSpPr>
        <p:spPr>
          <a:xfrm>
            <a:off x="8312400" y="2883600"/>
            <a:ext cx="180720" cy="172800"/>
          </a:xfrm>
          <a:custGeom>
            <a:avLst/>
            <a:gdLst/>
            <a:ahLst/>
            <a:rect l="0" t="0" r="r" b="b"/>
            <a:pathLst>
              <a:path w="502" h="480">
                <a:moveTo>
                  <a:pt x="488" y="46"/>
                </a:moveTo>
                <a:cubicBezTo>
                  <a:pt x="495" y="34"/>
                  <a:pt x="498" y="34"/>
                  <a:pt x="498" y="22"/>
                </a:cubicBezTo>
                <a:cubicBezTo>
                  <a:pt x="498" y="0"/>
                  <a:pt x="482" y="0"/>
                  <a:pt x="462" y="0"/>
                </a:cubicBezTo>
                <a:lnTo>
                  <a:pt x="33" y="0"/>
                </a:lnTo>
                <a:lnTo>
                  <a:pt x="20" y="189"/>
                </a:lnTo>
                <a:lnTo>
                  <a:pt x="73" y="189"/>
                </a:lnTo>
                <a:cubicBezTo>
                  <a:pt x="79" y="76"/>
                  <a:pt x="115" y="39"/>
                  <a:pt x="237" y="39"/>
                </a:cubicBezTo>
                <a:lnTo>
                  <a:pt x="336" y="39"/>
                </a:lnTo>
                <a:lnTo>
                  <a:pt x="9" y="430"/>
                </a:lnTo>
                <a:cubicBezTo>
                  <a:pt x="0" y="442"/>
                  <a:pt x="0" y="445"/>
                  <a:pt x="0" y="454"/>
                </a:cubicBezTo>
                <a:cubicBezTo>
                  <a:pt x="0" y="479"/>
                  <a:pt x="16" y="479"/>
                  <a:pt x="37" y="479"/>
                </a:cubicBezTo>
                <a:lnTo>
                  <a:pt x="482" y="479"/>
                </a:lnTo>
                <a:lnTo>
                  <a:pt x="501" y="262"/>
                </a:lnTo>
                <a:lnTo>
                  <a:pt x="449" y="262"/>
                </a:lnTo>
                <a:cubicBezTo>
                  <a:pt x="435" y="369"/>
                  <a:pt x="418" y="435"/>
                  <a:pt x="264" y="435"/>
                </a:cubicBezTo>
                <a:lnTo>
                  <a:pt x="165" y="435"/>
                </a:lnTo>
                <a:lnTo>
                  <a:pt x="488" y="4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" name="Freeform 7"/>
          <p:cNvSpPr/>
          <p:nvPr/>
        </p:nvSpPr>
        <p:spPr>
          <a:xfrm>
            <a:off x="9471600" y="3826440"/>
            <a:ext cx="254520" cy="269280"/>
          </a:xfrm>
          <a:custGeom>
            <a:avLst/>
            <a:gdLst/>
            <a:ahLst/>
            <a:rect l="0" t="0" r="r" b="b"/>
            <a:pathLst>
              <a:path w="707" h="748">
                <a:moveTo>
                  <a:pt x="354" y="747"/>
                </a:moveTo>
                <a:lnTo>
                  <a:pt x="0" y="747"/>
                </a:lnTo>
                <a:lnTo>
                  <a:pt x="0" y="0"/>
                </a:lnTo>
                <a:lnTo>
                  <a:pt x="706" y="0"/>
                </a:lnTo>
                <a:lnTo>
                  <a:pt x="706" y="747"/>
                </a:lnTo>
                <a:lnTo>
                  <a:pt x="354" y="747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09" name="Freeform 8"/>
          <p:cNvSpPr/>
          <p:nvPr/>
        </p:nvSpPr>
        <p:spPr>
          <a:xfrm>
            <a:off x="9532440" y="3826440"/>
            <a:ext cx="132120" cy="65160"/>
          </a:xfrm>
          <a:custGeom>
            <a:avLst/>
            <a:gdLst/>
            <a:ahLst/>
            <a:rect l="0" t="0" r="r" b="b"/>
            <a:pathLst>
              <a:path w="367" h="181">
                <a:moveTo>
                  <a:pt x="185" y="0"/>
                </a:moveTo>
                <a:lnTo>
                  <a:pt x="0" y="137"/>
                </a:lnTo>
                <a:lnTo>
                  <a:pt x="33" y="180"/>
                </a:lnTo>
                <a:lnTo>
                  <a:pt x="185" y="88"/>
                </a:lnTo>
                <a:lnTo>
                  <a:pt x="333" y="180"/>
                </a:lnTo>
                <a:lnTo>
                  <a:pt x="366" y="137"/>
                </a:lnTo>
                <a:lnTo>
                  <a:pt x="18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" name="Freeform 9"/>
          <p:cNvSpPr/>
          <p:nvPr/>
        </p:nvSpPr>
        <p:spPr>
          <a:xfrm>
            <a:off x="9480960" y="3922920"/>
            <a:ext cx="236520" cy="172800"/>
          </a:xfrm>
          <a:custGeom>
            <a:avLst/>
            <a:gdLst/>
            <a:ahLst/>
            <a:rect l="0" t="0" r="r" b="b"/>
            <a:pathLst>
              <a:path w="657" h="480">
                <a:moveTo>
                  <a:pt x="376" y="213"/>
                </a:moveTo>
                <a:lnTo>
                  <a:pt x="515" y="73"/>
                </a:lnTo>
                <a:cubicBezTo>
                  <a:pt x="528" y="58"/>
                  <a:pt x="534" y="52"/>
                  <a:pt x="633" y="52"/>
                </a:cubicBezTo>
                <a:lnTo>
                  <a:pt x="633" y="0"/>
                </a:lnTo>
                <a:cubicBezTo>
                  <a:pt x="590" y="3"/>
                  <a:pt x="531" y="3"/>
                  <a:pt x="524" y="3"/>
                </a:cubicBezTo>
                <a:cubicBezTo>
                  <a:pt x="495" y="3"/>
                  <a:pt x="438" y="0"/>
                  <a:pt x="405" y="0"/>
                </a:cubicBezTo>
                <a:lnTo>
                  <a:pt x="405" y="52"/>
                </a:lnTo>
                <a:cubicBezTo>
                  <a:pt x="422" y="52"/>
                  <a:pt x="435" y="52"/>
                  <a:pt x="449" y="61"/>
                </a:cubicBezTo>
                <a:cubicBezTo>
                  <a:pt x="445" y="67"/>
                  <a:pt x="445" y="70"/>
                  <a:pt x="442" y="73"/>
                </a:cubicBezTo>
                <a:lnTo>
                  <a:pt x="343" y="174"/>
                </a:lnTo>
                <a:lnTo>
                  <a:pt x="227" y="52"/>
                </a:lnTo>
                <a:lnTo>
                  <a:pt x="273" y="52"/>
                </a:lnTo>
                <a:lnTo>
                  <a:pt x="273" y="0"/>
                </a:lnTo>
                <a:cubicBezTo>
                  <a:pt x="244" y="0"/>
                  <a:pt x="172" y="3"/>
                  <a:pt x="136" y="3"/>
                </a:cubicBezTo>
                <a:cubicBezTo>
                  <a:pt x="95" y="3"/>
                  <a:pt x="42" y="0"/>
                  <a:pt x="7" y="0"/>
                </a:cubicBezTo>
                <a:lnTo>
                  <a:pt x="7" y="52"/>
                </a:lnTo>
                <a:lnTo>
                  <a:pt x="90" y="52"/>
                </a:lnTo>
                <a:lnTo>
                  <a:pt x="271" y="250"/>
                </a:lnTo>
                <a:lnTo>
                  <a:pt x="119" y="408"/>
                </a:lnTo>
                <a:cubicBezTo>
                  <a:pt x="99" y="427"/>
                  <a:pt x="57" y="427"/>
                  <a:pt x="0" y="427"/>
                </a:cubicBezTo>
                <a:lnTo>
                  <a:pt x="0" y="479"/>
                </a:lnTo>
                <a:cubicBezTo>
                  <a:pt x="40" y="476"/>
                  <a:pt x="103" y="476"/>
                  <a:pt x="106" y="476"/>
                </a:cubicBezTo>
                <a:cubicBezTo>
                  <a:pt x="136" y="476"/>
                  <a:pt x="205" y="479"/>
                  <a:pt x="227" y="479"/>
                </a:cubicBezTo>
                <a:lnTo>
                  <a:pt x="227" y="427"/>
                </a:lnTo>
                <a:cubicBezTo>
                  <a:pt x="207" y="427"/>
                  <a:pt x="185" y="423"/>
                  <a:pt x="185" y="418"/>
                </a:cubicBezTo>
                <a:cubicBezTo>
                  <a:pt x="185" y="415"/>
                  <a:pt x="185" y="415"/>
                  <a:pt x="191" y="405"/>
                </a:cubicBezTo>
                <a:lnTo>
                  <a:pt x="306" y="286"/>
                </a:lnTo>
                <a:lnTo>
                  <a:pt x="432" y="427"/>
                </a:lnTo>
                <a:lnTo>
                  <a:pt x="389" y="427"/>
                </a:lnTo>
                <a:lnTo>
                  <a:pt x="389" y="479"/>
                </a:lnTo>
                <a:cubicBezTo>
                  <a:pt x="418" y="479"/>
                  <a:pt x="488" y="476"/>
                  <a:pt x="528" y="476"/>
                </a:cubicBezTo>
                <a:cubicBezTo>
                  <a:pt x="564" y="476"/>
                  <a:pt x="616" y="479"/>
                  <a:pt x="656" y="479"/>
                </a:cubicBezTo>
                <a:lnTo>
                  <a:pt x="656" y="427"/>
                </a:lnTo>
                <a:lnTo>
                  <a:pt x="574" y="427"/>
                </a:lnTo>
                <a:lnTo>
                  <a:pt x="376" y="2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2" name="Line 11"/>
          <p:cNvSpPr/>
          <p:nvPr/>
        </p:nvSpPr>
        <p:spPr>
          <a:xfrm flipV="1">
            <a:off x="8655120" y="3826440"/>
            <a:ext cx="816480" cy="190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TextShape 12"/>
          <p:cNvSpPr txBox="1"/>
          <p:nvPr/>
        </p:nvSpPr>
        <p:spPr>
          <a:xfrm>
            <a:off x="6583680" y="5530320"/>
            <a:ext cx="2468880" cy="1014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2800" spc="-1" strike="noStrike">
                <a:latin typeface="Arial"/>
              </a:rPr>
              <a:t>H</a:t>
            </a:r>
            <a:r>
              <a:rPr b="1" lang="en-US" sz="2800" spc="-1" strike="noStrike" baseline="-101000">
                <a:latin typeface="Arial"/>
              </a:rPr>
              <a:t>2</a:t>
            </a:r>
            <a:r>
              <a:rPr b="1" lang="en-US" sz="2800" spc="-1" strike="noStrike">
                <a:latin typeface="Arial"/>
              </a:rPr>
              <a:t>O</a:t>
            </a:r>
            <a:r>
              <a:rPr b="1" lang="en-US" sz="2800" spc="-1" strike="noStrike" baseline="101000">
                <a:latin typeface="Arial"/>
              </a:rPr>
              <a:t>+  </a:t>
            </a:r>
            <a:r>
              <a:rPr b="1" lang="en-US" sz="2800" spc="-1" strike="noStrike">
                <a:latin typeface="Arial"/>
              </a:rPr>
              <a:t>(m=2)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215" name="" descr="28§display§\delta g^{s}_{xx}§png§600§FALSE§"/>
          <p:cNvPicPr/>
          <p:nvPr/>
        </p:nvPicPr>
        <p:blipFill>
          <a:blip r:embed="rId4"/>
          <a:stretch/>
        </p:blipFill>
        <p:spPr>
          <a:xfrm>
            <a:off x="317520" y="3625920"/>
            <a:ext cx="558360" cy="306720"/>
          </a:xfrm>
          <a:prstGeom prst="rect">
            <a:avLst/>
          </a:prstGeom>
          <a:ln>
            <a:noFill/>
          </a:ln>
        </p:spPr>
      </p:pic>
      <p:pic>
        <p:nvPicPr>
          <p:cNvPr id="216" name="" descr="28§display§\lambda§png§600§FALSE§"/>
          <p:cNvPicPr/>
          <p:nvPr/>
        </p:nvPicPr>
        <p:blipFill>
          <a:blip r:embed="rId5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pic>
        <p:nvPicPr>
          <p:cNvPr id="217" name="" descr="28§display§\hat{H}= \hat{H}_{0}+\lambda\hat{H}_{SO}§png§600§FALSE§"/>
          <p:cNvPicPr/>
          <p:nvPr/>
        </p:nvPicPr>
        <p:blipFill>
          <a:blip r:embed="rId6"/>
          <a:stretch/>
        </p:blipFill>
        <p:spPr>
          <a:xfrm>
            <a:off x="1841040" y="6264360"/>
            <a:ext cx="2548080" cy="394200"/>
          </a:xfrm>
          <a:prstGeom prst="rect">
            <a:avLst/>
          </a:prstGeom>
          <a:ln>
            <a:noFill/>
          </a:ln>
        </p:spPr>
      </p:pic>
      <p:sp>
        <p:nvSpPr>
          <p:cNvPr id="218" name="TextShape 13"/>
          <p:cNvSpPr txBox="1"/>
          <p:nvPr/>
        </p:nvSpPr>
        <p:spPr>
          <a:xfrm>
            <a:off x="914400" y="566964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223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25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28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1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234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235" name="TextShape 13"/>
          <p:cNvSpPr txBox="1"/>
          <p:nvPr/>
        </p:nvSpPr>
        <p:spPr>
          <a:xfrm>
            <a:off x="914400" y="566928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6" name="" descr="28§display§\delta g^{s}_{xx}§png§600§FALSE§"/>
          <p:cNvPicPr/>
          <p:nvPr/>
        </p:nvPicPr>
        <p:blipFill>
          <a:blip r:embed="rId5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en-US" sz="2600" spc="-1" strike="noStrike">
                <a:latin typeface="Ubuntu"/>
              </a:rPr>
              <a:t>Adjustment applied to non-relativistic systems</a:t>
            </a:r>
            <a:endParaRPr b="0" lang="en-US" sz="2600" spc="-1" strike="noStrike">
              <a:latin typeface="Ubuntu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Ubuntu"/>
              </a:rPr>
              <a:t> </a:t>
            </a:r>
            <a:endParaRPr b="0" lang="en-US" sz="3200" spc="-1" strike="noStrike">
              <a:latin typeface="Ubuntu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7040880" y="5165640"/>
            <a:ext cx="1989360" cy="1098360"/>
          </a:xfrm>
          <a:prstGeom prst="rect">
            <a:avLst/>
          </a:prstGeom>
          <a:ln>
            <a:noFill/>
          </a:ln>
        </p:spPr>
      </p:pic>
      <p:sp>
        <p:nvSpPr>
          <p:cNvPr id="241" name="Line 3"/>
          <p:cNvSpPr/>
          <p:nvPr/>
        </p:nvSpPr>
        <p:spPr>
          <a:xfrm flipV="1">
            <a:off x="8628840" y="4901400"/>
            <a:ext cx="0" cy="4971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Freeform 4"/>
          <p:cNvSpPr/>
          <p:nvPr/>
        </p:nvSpPr>
        <p:spPr>
          <a:xfrm>
            <a:off x="8419680" y="4738320"/>
            <a:ext cx="136800" cy="165240"/>
          </a:xfrm>
          <a:custGeom>
            <a:avLst/>
            <a:gdLst/>
            <a:ahLst/>
            <a:rect l="0" t="0" r="r" b="b"/>
            <a:pathLst>
              <a:path w="380" h="459">
                <a:moveTo>
                  <a:pt x="190" y="458"/>
                </a:moveTo>
                <a:lnTo>
                  <a:pt x="0" y="458"/>
                </a:lnTo>
                <a:lnTo>
                  <a:pt x="0" y="0"/>
                </a:lnTo>
                <a:lnTo>
                  <a:pt x="379" y="0"/>
                </a:lnTo>
                <a:lnTo>
                  <a:pt x="379" y="458"/>
                </a:lnTo>
                <a:lnTo>
                  <a:pt x="190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43" name="Freeform 5"/>
          <p:cNvSpPr/>
          <p:nvPr/>
        </p:nvSpPr>
        <p:spPr>
          <a:xfrm>
            <a:off x="8451000" y="473832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4" name="Freeform 6"/>
          <p:cNvSpPr/>
          <p:nvPr/>
        </p:nvSpPr>
        <p:spPr>
          <a:xfrm>
            <a:off x="8434800" y="4797360"/>
            <a:ext cx="102600" cy="106200"/>
          </a:xfrm>
          <a:custGeom>
            <a:avLst/>
            <a:gdLst/>
            <a:ahLst/>
            <a:rect l="0" t="0" r="r" b="b"/>
            <a:pathLst>
              <a:path w="285" h="295">
                <a:moveTo>
                  <a:pt x="276" y="28"/>
                </a:moveTo>
                <a:cubicBezTo>
                  <a:pt x="280" y="21"/>
                  <a:pt x="282" y="21"/>
                  <a:pt x="282" y="13"/>
                </a:cubicBezTo>
                <a:cubicBezTo>
                  <a:pt x="282" y="0"/>
                  <a:pt x="273" y="0"/>
                  <a:pt x="262" y="0"/>
                </a:cubicBezTo>
                <a:lnTo>
                  <a:pt x="19" y="0"/>
                </a:lnTo>
                <a:lnTo>
                  <a:pt x="11" y="116"/>
                </a:lnTo>
                <a:lnTo>
                  <a:pt x="41" y="116"/>
                </a:lnTo>
                <a:cubicBezTo>
                  <a:pt x="45" y="47"/>
                  <a:pt x="65" y="24"/>
                  <a:pt x="134" y="24"/>
                </a:cubicBezTo>
                <a:lnTo>
                  <a:pt x="190" y="24"/>
                </a:lnTo>
                <a:lnTo>
                  <a:pt x="5" y="264"/>
                </a:lnTo>
                <a:cubicBezTo>
                  <a:pt x="0" y="271"/>
                  <a:pt x="0" y="273"/>
                  <a:pt x="0" y="278"/>
                </a:cubicBezTo>
                <a:cubicBezTo>
                  <a:pt x="0" y="294"/>
                  <a:pt x="9" y="294"/>
                  <a:pt x="21" y="294"/>
                </a:cubicBezTo>
                <a:lnTo>
                  <a:pt x="273" y="294"/>
                </a:lnTo>
                <a:lnTo>
                  <a:pt x="284" y="161"/>
                </a:lnTo>
                <a:lnTo>
                  <a:pt x="254" y="161"/>
                </a:lnTo>
                <a:cubicBezTo>
                  <a:pt x="246" y="226"/>
                  <a:pt x="237" y="267"/>
                  <a:pt x="150" y="267"/>
                </a:cubicBezTo>
                <a:lnTo>
                  <a:pt x="93" y="267"/>
                </a:lnTo>
                <a:lnTo>
                  <a:pt x="276" y="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5" name="Freeform 7"/>
          <p:cNvSpPr/>
          <p:nvPr/>
        </p:nvSpPr>
        <p:spPr>
          <a:xfrm>
            <a:off x="9091440" y="5375880"/>
            <a:ext cx="144360" cy="165240"/>
          </a:xfrm>
          <a:custGeom>
            <a:avLst/>
            <a:gdLst/>
            <a:ahLst/>
            <a:rect l="0" t="0" r="r" b="b"/>
            <a:pathLst>
              <a:path w="401" h="459">
                <a:moveTo>
                  <a:pt x="201" y="458"/>
                </a:moveTo>
                <a:lnTo>
                  <a:pt x="0" y="458"/>
                </a:lnTo>
                <a:lnTo>
                  <a:pt x="0" y="0"/>
                </a:lnTo>
                <a:lnTo>
                  <a:pt x="400" y="0"/>
                </a:lnTo>
                <a:lnTo>
                  <a:pt x="400" y="458"/>
                </a:lnTo>
                <a:lnTo>
                  <a:pt x="201" y="45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46" name="Freeform 8"/>
          <p:cNvSpPr/>
          <p:nvPr/>
        </p:nvSpPr>
        <p:spPr>
          <a:xfrm>
            <a:off x="9126000" y="5375880"/>
            <a:ext cx="74880" cy="39960"/>
          </a:xfrm>
          <a:custGeom>
            <a:avLst/>
            <a:gdLst/>
            <a:ahLst/>
            <a:rect l="0" t="0" r="r" b="b"/>
            <a:pathLst>
              <a:path w="208" h="111">
                <a:moveTo>
                  <a:pt x="105" y="0"/>
                </a:moveTo>
                <a:lnTo>
                  <a:pt x="0" y="84"/>
                </a:lnTo>
                <a:lnTo>
                  <a:pt x="19" y="110"/>
                </a:lnTo>
                <a:lnTo>
                  <a:pt x="105" y="54"/>
                </a:lnTo>
                <a:lnTo>
                  <a:pt x="189" y="110"/>
                </a:lnTo>
                <a:lnTo>
                  <a:pt x="207" y="84"/>
                </a:lnTo>
                <a:lnTo>
                  <a:pt x="105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7" name="Freeform 9"/>
          <p:cNvSpPr/>
          <p:nvPr/>
        </p:nvSpPr>
        <p:spPr>
          <a:xfrm>
            <a:off x="9096840" y="5434920"/>
            <a:ext cx="134280" cy="106200"/>
          </a:xfrm>
          <a:custGeom>
            <a:avLst/>
            <a:gdLst/>
            <a:ahLst/>
            <a:rect l="0" t="0" r="r" b="b"/>
            <a:pathLst>
              <a:path w="373" h="295">
                <a:moveTo>
                  <a:pt x="213" y="131"/>
                </a:moveTo>
                <a:lnTo>
                  <a:pt x="292" y="45"/>
                </a:lnTo>
                <a:cubicBezTo>
                  <a:pt x="299" y="36"/>
                  <a:pt x="303" y="32"/>
                  <a:pt x="359" y="32"/>
                </a:cubicBezTo>
                <a:lnTo>
                  <a:pt x="359" y="0"/>
                </a:lnTo>
                <a:cubicBezTo>
                  <a:pt x="334" y="2"/>
                  <a:pt x="301" y="2"/>
                  <a:pt x="297" y="2"/>
                </a:cubicBezTo>
                <a:cubicBezTo>
                  <a:pt x="280" y="2"/>
                  <a:pt x="248" y="0"/>
                  <a:pt x="229" y="0"/>
                </a:cubicBezTo>
                <a:lnTo>
                  <a:pt x="229" y="32"/>
                </a:lnTo>
                <a:cubicBezTo>
                  <a:pt x="239" y="32"/>
                  <a:pt x="246" y="32"/>
                  <a:pt x="254" y="37"/>
                </a:cubicBezTo>
                <a:cubicBezTo>
                  <a:pt x="252" y="41"/>
                  <a:pt x="252" y="43"/>
                  <a:pt x="250" y="45"/>
                </a:cubicBezTo>
                <a:lnTo>
                  <a:pt x="194" y="107"/>
                </a:lnTo>
                <a:lnTo>
                  <a:pt x="129" y="32"/>
                </a:lnTo>
                <a:lnTo>
                  <a:pt x="155" y="32"/>
                </a:lnTo>
                <a:lnTo>
                  <a:pt x="155" y="0"/>
                </a:lnTo>
                <a:cubicBezTo>
                  <a:pt x="138" y="0"/>
                  <a:pt x="97" y="2"/>
                  <a:pt x="77" y="2"/>
                </a:cubicBezTo>
                <a:cubicBezTo>
                  <a:pt x="54" y="2"/>
                  <a:pt x="24" y="0"/>
                  <a:pt x="4" y="0"/>
                </a:cubicBezTo>
                <a:lnTo>
                  <a:pt x="4" y="32"/>
                </a:lnTo>
                <a:lnTo>
                  <a:pt x="51" y="32"/>
                </a:lnTo>
                <a:lnTo>
                  <a:pt x="154" y="153"/>
                </a:lnTo>
                <a:lnTo>
                  <a:pt x="67" y="250"/>
                </a:lnTo>
                <a:cubicBezTo>
                  <a:pt x="56" y="262"/>
                  <a:pt x="32" y="262"/>
                  <a:pt x="0" y="262"/>
                </a:cubicBezTo>
                <a:lnTo>
                  <a:pt x="0" y="294"/>
                </a:lnTo>
                <a:cubicBezTo>
                  <a:pt x="23" y="292"/>
                  <a:pt x="58" y="292"/>
                  <a:pt x="60" y="292"/>
                </a:cubicBezTo>
                <a:cubicBezTo>
                  <a:pt x="77" y="292"/>
                  <a:pt x="116" y="294"/>
                  <a:pt x="129" y="294"/>
                </a:cubicBezTo>
                <a:lnTo>
                  <a:pt x="129" y="262"/>
                </a:lnTo>
                <a:cubicBezTo>
                  <a:pt x="117" y="262"/>
                  <a:pt x="105" y="259"/>
                  <a:pt x="105" y="256"/>
                </a:cubicBezTo>
                <a:cubicBezTo>
                  <a:pt x="105" y="255"/>
                  <a:pt x="105" y="255"/>
                  <a:pt x="108" y="248"/>
                </a:cubicBezTo>
                <a:lnTo>
                  <a:pt x="173" y="175"/>
                </a:lnTo>
                <a:lnTo>
                  <a:pt x="245" y="262"/>
                </a:lnTo>
                <a:lnTo>
                  <a:pt x="220" y="262"/>
                </a:lnTo>
                <a:lnTo>
                  <a:pt x="220" y="294"/>
                </a:lnTo>
                <a:cubicBezTo>
                  <a:pt x="237" y="294"/>
                  <a:pt x="276" y="292"/>
                  <a:pt x="299" y="292"/>
                </a:cubicBezTo>
                <a:cubicBezTo>
                  <a:pt x="320" y="292"/>
                  <a:pt x="349" y="294"/>
                  <a:pt x="372" y="294"/>
                </a:cubicBezTo>
                <a:lnTo>
                  <a:pt x="372" y="262"/>
                </a:lnTo>
                <a:lnTo>
                  <a:pt x="325" y="262"/>
                </a:lnTo>
                <a:lnTo>
                  <a:pt x="213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8" name="TextShape 10"/>
          <p:cNvSpPr txBox="1"/>
          <p:nvPr/>
        </p:nvSpPr>
        <p:spPr>
          <a:xfrm>
            <a:off x="854280" y="1626120"/>
            <a:ext cx="74581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 non-relativistic systems the approximation seems to work.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Line 11"/>
          <p:cNvSpPr/>
          <p:nvPr/>
        </p:nvSpPr>
        <p:spPr>
          <a:xfrm flipV="1">
            <a:off x="8628840" y="5375880"/>
            <a:ext cx="462600" cy="118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TextShape 12"/>
          <p:cNvSpPr txBox="1"/>
          <p:nvPr/>
        </p:nvSpPr>
        <p:spPr>
          <a:xfrm>
            <a:off x="7406640" y="6217920"/>
            <a:ext cx="2535120" cy="465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latin typeface="Arial"/>
              </a:rPr>
              <a:t>H</a:t>
            </a:r>
            <a:r>
              <a:rPr b="1" lang="en-US" sz="1800" spc="-1" strike="noStrike" baseline="-101000">
                <a:latin typeface="Arial"/>
              </a:rPr>
              <a:t>2</a:t>
            </a:r>
            <a:r>
              <a:rPr b="1" lang="en-US" sz="1800" spc="-1" strike="noStrike">
                <a:latin typeface="Arial"/>
              </a:rPr>
              <a:t>O</a:t>
            </a:r>
            <a:r>
              <a:rPr b="1" lang="en-US" sz="1800" spc="-1" strike="noStrike" baseline="101000">
                <a:latin typeface="Arial"/>
              </a:rPr>
              <a:t>+  </a:t>
            </a:r>
            <a:r>
              <a:rPr b="1" lang="en-US" sz="1800" spc="-1" strike="noStrike">
                <a:latin typeface="Arial"/>
              </a:rPr>
              <a:t>(m=2)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3"/>
          <a:srcRect l="8999" t="0" r="11048" b="14592"/>
          <a:stretch/>
        </p:blipFill>
        <p:spPr>
          <a:xfrm rot="21594600">
            <a:off x="913680" y="2574720"/>
            <a:ext cx="4294800" cy="2728800"/>
          </a:xfrm>
          <a:prstGeom prst="rect">
            <a:avLst/>
          </a:prstGeom>
          <a:ln>
            <a:noFill/>
          </a:ln>
        </p:spPr>
      </p:pic>
      <p:pic>
        <p:nvPicPr>
          <p:cNvPr id="252" name="" descr="28§display§\lambda§png§600§FALSE§"/>
          <p:cNvPicPr/>
          <p:nvPr/>
        </p:nvPicPr>
        <p:blipFill>
          <a:blip r:embed="rId4"/>
          <a:stretch/>
        </p:blipFill>
        <p:spPr>
          <a:xfrm>
            <a:off x="3023280" y="5358600"/>
            <a:ext cx="177480" cy="249840"/>
          </a:xfrm>
          <a:prstGeom prst="rect">
            <a:avLst/>
          </a:prstGeom>
          <a:ln>
            <a:noFill/>
          </a:ln>
        </p:spPr>
      </p:pic>
      <p:sp>
        <p:nvSpPr>
          <p:cNvPr id="253" name="TextShape 13"/>
          <p:cNvSpPr txBox="1"/>
          <p:nvPr/>
        </p:nvSpPr>
        <p:spPr>
          <a:xfrm>
            <a:off x="914400" y="5669280"/>
            <a:ext cx="47908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Variation in spin-Zeeman term with increasing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spin-orbit coupling.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4" name="" descr="28§display§\hat{H}= \hat{H}_{0}+\lambda\hat{H}_{SO}§png§600§FALSE§"/>
          <p:cNvPicPr/>
          <p:nvPr/>
        </p:nvPicPr>
        <p:blipFill>
          <a:blip r:embed="rId5"/>
          <a:stretch/>
        </p:blipFill>
        <p:spPr>
          <a:xfrm>
            <a:off x="6177600" y="2504880"/>
            <a:ext cx="2955240" cy="457200"/>
          </a:xfrm>
          <a:prstGeom prst="rect">
            <a:avLst/>
          </a:prstGeom>
          <a:ln>
            <a:noFill/>
          </a:ln>
        </p:spPr>
      </p:pic>
      <p:sp>
        <p:nvSpPr>
          <p:cNvPr id="255" name="CustomShape 14"/>
          <p:cNvSpPr/>
          <p:nvPr/>
        </p:nvSpPr>
        <p:spPr>
          <a:xfrm>
            <a:off x="5943600" y="2377440"/>
            <a:ext cx="3383280" cy="731520"/>
          </a:xfrm>
          <a:prstGeom prst="rect">
            <a:avLst/>
          </a:prstGeom>
          <a:noFill/>
          <a:ln w="36720">
            <a:solidFill>
              <a:srgbClr val="0084d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" descr="28§display§\delta g^{s}_{xx}§png§600§FALSE§"/>
          <p:cNvPicPr/>
          <p:nvPr/>
        </p:nvPicPr>
        <p:blipFill>
          <a:blip r:embed="rId6"/>
          <a:stretch/>
        </p:blipFill>
        <p:spPr>
          <a:xfrm>
            <a:off x="317880" y="3625920"/>
            <a:ext cx="558360" cy="3067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Application>LibreOffice/5.4.7.2$Linux_X86_64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2017-03-02T14:44:15Z</dcterms:created>
  <dc:creator/>
  <dc:description/>
  <dc:language>en-US</dc:language>
  <cp:lastModifiedBy/>
  <dcterms:modified xsi:type="dcterms:W3CDTF">2017-03-06T14:16:15Z</dcterms:modified>
  <cp:revision>86</cp:revision>
  <dc:subject/>
  <dc:title/>
</cp:coreProperties>
</file>